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59" r:id="rId6"/>
  </p:sldIdLst>
  <p:sldSz cx="7559675" cy="10691813"/>
  <p:notesSz cx="9866313" cy="14295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2D74"/>
    <a:srgbClr val="F9603A"/>
    <a:srgbClr val="37B5AA"/>
    <a:srgbClr val="FFD3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660"/>
  </p:normalViewPr>
  <p:slideViewPr>
    <p:cSldViewPr snapToGrid="0">
      <p:cViewPr varScale="1">
        <p:scale>
          <a:sx n="74" d="100"/>
          <a:sy n="74" d="100"/>
        </p:scale>
        <p:origin x="-3240" y="-120"/>
      </p:cViewPr>
      <p:guideLst>
        <p:guide orient="horz" pos="3367"/>
        <p:guide pos="238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smtClean="0"/>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7BDB4BE3-1B88-489F-9D5E-E1E5560F5C0A}" type="datetimeFigureOut">
              <a:rPr lang="fr-FR" smtClean="0"/>
              <a:pPr/>
              <a:t>15/01/2025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44C29D-B1B8-4B05-9468-81AC7BF71A75}" type="slidenum">
              <a:rPr lang="fr-FR" smtClean="0"/>
              <a:pPr/>
              <a:t>‹N°›</a:t>
            </a:fld>
            <a:endParaRPr lang="fr-FR"/>
          </a:p>
        </p:txBody>
      </p:sp>
    </p:spTree>
    <p:extLst>
      <p:ext uri="{BB962C8B-B14F-4D97-AF65-F5344CB8AC3E}">
        <p14:creationId xmlns:p14="http://schemas.microsoft.com/office/powerpoint/2010/main" xmlns="" val="109204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BDB4BE3-1B88-489F-9D5E-E1E5560F5C0A}" type="datetimeFigureOut">
              <a:rPr lang="fr-FR" smtClean="0"/>
              <a:pPr/>
              <a:t>15/01/2025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44C29D-B1B8-4B05-9468-81AC7BF71A75}" type="slidenum">
              <a:rPr lang="fr-FR" smtClean="0"/>
              <a:pPr/>
              <a:t>‹N°›</a:t>
            </a:fld>
            <a:endParaRPr lang="fr-FR"/>
          </a:p>
        </p:txBody>
      </p:sp>
    </p:spTree>
    <p:extLst>
      <p:ext uri="{BB962C8B-B14F-4D97-AF65-F5344CB8AC3E}">
        <p14:creationId xmlns:p14="http://schemas.microsoft.com/office/powerpoint/2010/main" xmlns="" val="2787023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BDB4BE3-1B88-489F-9D5E-E1E5560F5C0A}" type="datetimeFigureOut">
              <a:rPr lang="fr-FR" smtClean="0"/>
              <a:pPr/>
              <a:t>15/01/2025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44C29D-B1B8-4B05-9468-81AC7BF71A75}" type="slidenum">
              <a:rPr lang="fr-FR" smtClean="0"/>
              <a:pPr/>
              <a:t>‹N°›</a:t>
            </a:fld>
            <a:endParaRPr lang="fr-FR"/>
          </a:p>
        </p:txBody>
      </p:sp>
    </p:spTree>
    <p:extLst>
      <p:ext uri="{BB962C8B-B14F-4D97-AF65-F5344CB8AC3E}">
        <p14:creationId xmlns:p14="http://schemas.microsoft.com/office/powerpoint/2010/main" xmlns="" val="143440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BDB4BE3-1B88-489F-9D5E-E1E5560F5C0A}" type="datetimeFigureOut">
              <a:rPr lang="fr-FR" smtClean="0"/>
              <a:pPr/>
              <a:t>15/01/2025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44C29D-B1B8-4B05-9468-81AC7BF71A75}" type="slidenum">
              <a:rPr lang="fr-FR" smtClean="0"/>
              <a:pPr/>
              <a:t>‹N°›</a:t>
            </a:fld>
            <a:endParaRPr lang="fr-FR"/>
          </a:p>
        </p:txBody>
      </p:sp>
    </p:spTree>
    <p:extLst>
      <p:ext uri="{BB962C8B-B14F-4D97-AF65-F5344CB8AC3E}">
        <p14:creationId xmlns:p14="http://schemas.microsoft.com/office/powerpoint/2010/main" xmlns="" val="243004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smtClean="0"/>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7BDB4BE3-1B88-489F-9D5E-E1E5560F5C0A}" type="datetimeFigureOut">
              <a:rPr lang="fr-FR" smtClean="0"/>
              <a:pPr/>
              <a:t>15/01/2025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44C29D-B1B8-4B05-9468-81AC7BF71A75}" type="slidenum">
              <a:rPr lang="fr-FR" smtClean="0"/>
              <a:pPr/>
              <a:t>‹N°›</a:t>
            </a:fld>
            <a:endParaRPr lang="fr-FR"/>
          </a:p>
        </p:txBody>
      </p:sp>
    </p:spTree>
    <p:extLst>
      <p:ext uri="{BB962C8B-B14F-4D97-AF65-F5344CB8AC3E}">
        <p14:creationId xmlns:p14="http://schemas.microsoft.com/office/powerpoint/2010/main" xmlns="" val="2006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BDB4BE3-1B88-489F-9D5E-E1E5560F5C0A}" type="datetimeFigureOut">
              <a:rPr lang="fr-FR" smtClean="0"/>
              <a:pPr/>
              <a:t>15/01/2025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44C29D-B1B8-4B05-9468-81AC7BF71A75}" type="slidenum">
              <a:rPr lang="fr-FR" smtClean="0"/>
              <a:pPr/>
              <a:t>‹N°›</a:t>
            </a:fld>
            <a:endParaRPr lang="fr-FR"/>
          </a:p>
        </p:txBody>
      </p:sp>
    </p:spTree>
    <p:extLst>
      <p:ext uri="{BB962C8B-B14F-4D97-AF65-F5344CB8AC3E}">
        <p14:creationId xmlns:p14="http://schemas.microsoft.com/office/powerpoint/2010/main" xmlns="" val="154076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smtClean="0"/>
              <a:t>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smtClean="0"/>
              <a:t>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BDB4BE3-1B88-489F-9D5E-E1E5560F5C0A}" type="datetimeFigureOut">
              <a:rPr lang="fr-FR" smtClean="0"/>
              <a:pPr/>
              <a:t>15/01/2025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744C29D-B1B8-4B05-9468-81AC7BF71A75}" type="slidenum">
              <a:rPr lang="fr-FR" smtClean="0"/>
              <a:pPr/>
              <a:t>‹N°›</a:t>
            </a:fld>
            <a:endParaRPr lang="fr-FR"/>
          </a:p>
        </p:txBody>
      </p:sp>
    </p:spTree>
    <p:extLst>
      <p:ext uri="{BB962C8B-B14F-4D97-AF65-F5344CB8AC3E}">
        <p14:creationId xmlns:p14="http://schemas.microsoft.com/office/powerpoint/2010/main" xmlns="" val="2138393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BDB4BE3-1B88-489F-9D5E-E1E5560F5C0A}" type="datetimeFigureOut">
              <a:rPr lang="fr-FR" smtClean="0"/>
              <a:pPr/>
              <a:t>15/01/2025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744C29D-B1B8-4B05-9468-81AC7BF71A75}" type="slidenum">
              <a:rPr lang="fr-FR" smtClean="0"/>
              <a:pPr/>
              <a:t>‹N°›</a:t>
            </a:fld>
            <a:endParaRPr lang="fr-FR"/>
          </a:p>
        </p:txBody>
      </p:sp>
    </p:spTree>
    <p:extLst>
      <p:ext uri="{BB962C8B-B14F-4D97-AF65-F5344CB8AC3E}">
        <p14:creationId xmlns:p14="http://schemas.microsoft.com/office/powerpoint/2010/main" xmlns="" val="417140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B4BE3-1B88-489F-9D5E-E1E5560F5C0A}" type="datetimeFigureOut">
              <a:rPr lang="fr-FR" smtClean="0"/>
              <a:pPr/>
              <a:t>15/01/2025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744C29D-B1B8-4B05-9468-81AC7BF71A75}" type="slidenum">
              <a:rPr lang="fr-FR" smtClean="0"/>
              <a:pPr/>
              <a:t>‹N°›</a:t>
            </a:fld>
            <a:endParaRPr lang="fr-FR"/>
          </a:p>
        </p:txBody>
      </p:sp>
    </p:spTree>
    <p:extLst>
      <p:ext uri="{BB962C8B-B14F-4D97-AF65-F5344CB8AC3E}">
        <p14:creationId xmlns:p14="http://schemas.microsoft.com/office/powerpoint/2010/main" xmlns="" val="1754217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smtClean="0"/>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7BDB4BE3-1B88-489F-9D5E-E1E5560F5C0A}" type="datetimeFigureOut">
              <a:rPr lang="fr-FR" smtClean="0"/>
              <a:pPr/>
              <a:t>15/01/2025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44C29D-B1B8-4B05-9468-81AC7BF71A75}" type="slidenum">
              <a:rPr lang="fr-FR" smtClean="0"/>
              <a:pPr/>
              <a:t>‹N°›</a:t>
            </a:fld>
            <a:endParaRPr lang="fr-FR"/>
          </a:p>
        </p:txBody>
      </p:sp>
    </p:spTree>
    <p:extLst>
      <p:ext uri="{BB962C8B-B14F-4D97-AF65-F5344CB8AC3E}">
        <p14:creationId xmlns:p14="http://schemas.microsoft.com/office/powerpoint/2010/main" xmlns="" val="222853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7BDB4BE3-1B88-489F-9D5E-E1E5560F5C0A}" type="datetimeFigureOut">
              <a:rPr lang="fr-FR" smtClean="0"/>
              <a:pPr/>
              <a:t>15/01/2025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44C29D-B1B8-4B05-9468-81AC7BF71A75}" type="slidenum">
              <a:rPr lang="fr-FR" smtClean="0"/>
              <a:pPr/>
              <a:t>‹N°›</a:t>
            </a:fld>
            <a:endParaRPr lang="fr-FR"/>
          </a:p>
        </p:txBody>
      </p:sp>
    </p:spTree>
    <p:extLst>
      <p:ext uri="{BB962C8B-B14F-4D97-AF65-F5344CB8AC3E}">
        <p14:creationId xmlns:p14="http://schemas.microsoft.com/office/powerpoint/2010/main" xmlns="" val="2287963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7BDB4BE3-1B88-489F-9D5E-E1E5560F5C0A}" type="datetimeFigureOut">
              <a:rPr lang="fr-FR" smtClean="0"/>
              <a:pPr/>
              <a:t>15/01/2025</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744C29D-B1B8-4B05-9468-81AC7BF71A75}" type="slidenum">
              <a:rPr lang="fr-FR" smtClean="0"/>
              <a:pPr/>
              <a:t>‹N°›</a:t>
            </a:fld>
            <a:endParaRPr lang="fr-FR"/>
          </a:p>
        </p:txBody>
      </p:sp>
    </p:spTree>
    <p:extLst>
      <p:ext uri="{BB962C8B-B14F-4D97-AF65-F5344CB8AC3E}">
        <p14:creationId xmlns:p14="http://schemas.microsoft.com/office/powerpoint/2010/main" xmlns="" val="4002662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rotWithShape="1">
          <a:blip r:embed="rId2" cstate="print">
            <a:extLst>
              <a:ext uri="{28A0092B-C50C-407E-A947-70E740481C1C}">
                <a14:useLocalDpi xmlns:a14="http://schemas.microsoft.com/office/drawing/2010/main" xmlns="" val="0"/>
              </a:ext>
            </a:extLst>
          </a:blip>
          <a:srcRect r="16839"/>
          <a:stretch/>
        </p:blipFill>
        <p:spPr>
          <a:xfrm flipH="1">
            <a:off x="15240" y="3185546"/>
            <a:ext cx="7544435" cy="3240000"/>
          </a:xfrm>
          <a:prstGeom prst="rect">
            <a:avLst/>
          </a:prstGeom>
        </p:spPr>
      </p:pic>
      <p:pic>
        <p:nvPicPr>
          <p:cNvPr id="9" name="Image 8"/>
          <p:cNvPicPr>
            <a:picLocks noChangeAspect="1"/>
          </p:cNvPicPr>
          <p:nvPr/>
        </p:nvPicPr>
        <p:blipFill rotWithShape="1">
          <a:blip r:embed="rId2" cstate="print">
            <a:extLst>
              <a:ext uri="{28A0092B-C50C-407E-A947-70E740481C1C}">
                <a14:useLocalDpi xmlns:a14="http://schemas.microsoft.com/office/drawing/2010/main" xmlns="" val="0"/>
              </a:ext>
            </a:extLst>
          </a:blip>
          <a:srcRect l="16839"/>
          <a:stretch/>
        </p:blipFill>
        <p:spPr>
          <a:xfrm>
            <a:off x="7619" y="8195"/>
            <a:ext cx="7544435" cy="3240000"/>
          </a:xfrm>
          <a:prstGeom prst="rect">
            <a:avLst/>
          </a:prstGeom>
        </p:spPr>
      </p:pic>
      <p:sp>
        <p:nvSpPr>
          <p:cNvPr id="2" name="Text Box 2"/>
          <p:cNvSpPr txBox="1">
            <a:spLocks noChangeArrowheads="1"/>
          </p:cNvSpPr>
          <p:nvPr/>
        </p:nvSpPr>
        <p:spPr bwMode="auto">
          <a:xfrm>
            <a:off x="-1" y="4766910"/>
            <a:ext cx="7559675" cy="2020256"/>
          </a:xfrm>
          <a:prstGeom prst="rect">
            <a:avLst/>
          </a:prstGeom>
          <a:solidFill>
            <a:srgbClr val="FFFFFF"/>
          </a:solidFill>
          <a:ln>
            <a:noFill/>
          </a:ln>
          <a:effectLst/>
          <a:extLst>
            <a:ext uri="{91240B29-F687-4F45-9708-019B960494DF}">
              <a14:hiddenLine xmlns:a14="http://schemas.microsoft.com/office/drawing/2010/main" xmlns="" w="25400" algn="ctr">
                <a:solidFill>
                  <a:srgbClr val="2B2D74"/>
                </a:solidFill>
                <a:miter lim="800000"/>
                <a:headEnd/>
                <a:tailEnd/>
              </a14:hiddenLine>
            </a:ext>
            <a:ext uri="{AF507438-7753-43E0-B8FC-AC1667EBCBE1}">
              <a14:hiddenEffects xmlns:a14="http://schemas.microsoft.com/office/drawing/2010/main" xmlns="">
                <a:effectLst>
                  <a:outerShdw dist="35921" dir="2700000" algn="ctr" rotWithShape="0">
                    <a:srgbClr val="2B2D7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000" b="0" i="0" u="none" strike="noStrike" cap="none" normalizeH="0" baseline="0" dirty="0" smtClean="0">
                <a:ln>
                  <a:noFill/>
                </a:ln>
                <a:solidFill>
                  <a:srgbClr val="000000"/>
                </a:solidFill>
                <a:effectLst/>
                <a:latin typeface="Satoshi Medium" pitchFamily="50" charset="0"/>
              </a:rPr>
              <a:t>  </a:t>
            </a:r>
            <a:r>
              <a:rPr kumimoji="0" lang="fr-FR" altLang="fr-FR" sz="3000" b="1" i="0" u="none" strike="noStrike" cap="none" normalizeH="0" baseline="0" dirty="0" smtClean="0">
                <a:ln>
                  <a:noFill/>
                </a:ln>
                <a:solidFill>
                  <a:srgbClr val="2B2D74"/>
                </a:solidFill>
                <a:effectLst/>
                <a:latin typeface="Times New Roman" pitchFamily="18" charset="0"/>
                <a:ea typeface="Tahoma" panose="020B0604030504040204" pitchFamily="34" charset="0"/>
                <a:cs typeface="Times New Roman" pitchFamily="18" charset="0"/>
              </a:rPr>
              <a:t>PARCOURS</a:t>
            </a:r>
            <a:r>
              <a:rPr kumimoji="0" lang="fr-FR" altLang="fr-FR" sz="3000" b="1" i="0" u="none" strike="noStrike" cap="none" normalizeH="0" dirty="0" smtClean="0">
                <a:ln>
                  <a:noFill/>
                </a:ln>
                <a:solidFill>
                  <a:srgbClr val="2B2D74"/>
                </a:solidFill>
                <a:effectLst/>
                <a:latin typeface="Times New Roman" pitchFamily="18" charset="0"/>
                <a:ea typeface="Tahoma" panose="020B0604030504040204" pitchFamily="34" charset="0"/>
                <a:cs typeface="Times New Roman" pitchFamily="18" charset="0"/>
              </a:rPr>
              <a:t> VERS LE METIER DE CONDUCTEUR DE VOYAGEURS PUBLICS </a:t>
            </a:r>
            <a:r>
              <a:rPr kumimoji="0" lang="fr-FR" altLang="fr-FR" sz="3600" b="1" i="0" u="none" strike="noStrike" cap="none" normalizeH="0" dirty="0" smtClean="0">
                <a:ln>
                  <a:noFill/>
                </a:ln>
                <a:solidFill>
                  <a:srgbClr val="FF0000"/>
                </a:solidFill>
                <a:effectLst/>
                <a:latin typeface="Times New Roman" pitchFamily="18" charset="0"/>
                <a:ea typeface="Tahoma" panose="020B0604030504040204" pitchFamily="34" charset="0"/>
                <a:cs typeface="Times New Roman" pitchFamily="18" charset="0"/>
              </a:rPr>
              <a:t>SCOLAIRES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000" b="1" i="0" u="none" strike="noStrike" cap="none" normalizeH="0" dirty="0" smtClean="0">
                <a:ln>
                  <a:noFill/>
                </a:ln>
                <a:solidFill>
                  <a:srgbClr val="2B2D74"/>
                </a:solidFill>
                <a:effectLst/>
                <a:latin typeface="Times New Roman" pitchFamily="18" charset="0"/>
                <a:ea typeface="Tahoma" panose="020B0604030504040204" pitchFamily="34" charset="0"/>
                <a:cs typeface="Times New Roman" pitchFamily="18" charset="0"/>
              </a:rPr>
              <a:t> (PERMIS D+FIMO)</a:t>
            </a:r>
            <a:endParaRPr kumimoji="0" lang="fr-FR" altLang="fr-FR" sz="3000" b="0" i="0" u="none" strike="noStrike" cap="none" normalizeH="0" baseline="0" dirty="0" smtClean="0">
              <a:ln>
                <a:noFill/>
              </a:ln>
              <a:solidFill>
                <a:srgbClr val="2B2D74"/>
              </a:solidFill>
              <a:effectLst/>
              <a:latin typeface="Times New Roman" pitchFamily="18" charset="0"/>
              <a:ea typeface="Tahoma" panose="020B0604030504040204" pitchFamily="34" charset="0"/>
              <a:cs typeface="Times New Roman" pitchFamily="18" charset="0"/>
            </a:endParaRPr>
          </a:p>
        </p:txBody>
      </p:sp>
      <p:sp>
        <p:nvSpPr>
          <p:cNvPr id="3" name="Oval 3"/>
          <p:cNvSpPr>
            <a:spLocks noChangeArrowheads="1"/>
          </p:cNvSpPr>
          <p:nvPr/>
        </p:nvSpPr>
        <p:spPr bwMode="auto">
          <a:xfrm>
            <a:off x="273190" y="-1"/>
            <a:ext cx="2160000" cy="2160000"/>
          </a:xfrm>
          <a:prstGeom prst="ellipse">
            <a:avLst/>
          </a:prstGeom>
          <a:solidFill>
            <a:srgbClr val="F9603A"/>
          </a:solidFill>
          <a:ln>
            <a:noFill/>
          </a:ln>
          <a:effectLst/>
          <a:extLst>
            <a:ext uri="{91240B29-F687-4F45-9708-019B960494DF}">
              <a14:hiddenLine xmlns:a14="http://schemas.microsoft.com/office/drawing/2010/main" xmlns="" w="25400" algn="ctr">
                <a:solidFill>
                  <a:srgbClr val="FDC82F"/>
                </a:solidFill>
                <a:round/>
                <a:headEnd/>
                <a:tailEnd/>
              </a14:hiddenLine>
            </a:ext>
            <a:ext uri="{AF507438-7753-43E0-B8FC-AC1667EBCBE1}">
              <a14:hiddenEffects xmlns:a14="http://schemas.microsoft.com/office/drawing/2010/main" xmlns="">
                <a:effectLst>
                  <a:outerShdw dist="35921" dir="2700000" algn="ctr" rotWithShape="0">
                    <a:srgbClr val="2B2D74"/>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4" name="Text Box 4"/>
          <p:cNvSpPr txBox="1">
            <a:spLocks noChangeArrowheads="1"/>
          </p:cNvSpPr>
          <p:nvPr/>
        </p:nvSpPr>
        <p:spPr bwMode="auto">
          <a:xfrm>
            <a:off x="372596" y="322729"/>
            <a:ext cx="2060594" cy="1477497"/>
          </a:xfrm>
          <a:prstGeom prst="rect">
            <a:avLst/>
          </a:prstGeom>
          <a:noFill/>
          <a:ln>
            <a:noFill/>
          </a:ln>
          <a:effectLst/>
          <a:extLst>
            <a:ext uri="{909E8E84-426E-40DD-AFC4-6F175D3DCCD1}">
              <a14:hiddenFill xmlns:a14="http://schemas.microsoft.com/office/drawing/2010/main" xmlns="">
                <a:solidFill>
                  <a:srgbClr val="F9603A"/>
                </a:solidFill>
              </a14:hiddenFill>
            </a:ext>
            <a:ext uri="{91240B29-F687-4F45-9708-019B960494DF}">
              <a14:hiddenLine xmlns:a14="http://schemas.microsoft.com/office/drawing/2010/main" xmlns="" w="25400" algn="ctr">
                <a:solidFill>
                  <a:srgbClr val="2B2D74"/>
                </a:solidFill>
                <a:miter lim="800000"/>
                <a:headEnd/>
                <a:tailEnd/>
              </a14:hiddenLine>
            </a:ext>
            <a:ext uri="{AF507438-7753-43E0-B8FC-AC1667EBCBE1}">
              <a14:hiddenEffects xmlns:a14="http://schemas.microsoft.com/office/drawing/2010/main" xmlns="">
                <a:effectLst>
                  <a:outerShdw dist="35921" dir="2700000" algn="ctr" rotWithShape="0">
                    <a:srgbClr val="2B2D74"/>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FFFFFF"/>
                </a:solidFill>
                <a:effectLst/>
              </a:rPr>
              <a:t>MAISON DE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FFFFFF"/>
                </a:solidFill>
                <a:effectLst/>
              </a:rPr>
              <a:t>LA RÉGION </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2400" b="1" dirty="0" smtClean="0">
                <a:solidFill>
                  <a:srgbClr val="FFFFFF"/>
                </a:solidFill>
              </a:rPr>
              <a:t>EPINAL</a:t>
            </a:r>
            <a:endParaRPr kumimoji="0" lang="fr-FR" altLang="fr-FR" sz="2400" b="0" i="0" u="none" strike="noStrike" cap="none" normalizeH="0" baseline="0" dirty="0" smtClean="0">
              <a:ln>
                <a:noFill/>
              </a:ln>
              <a:solidFill>
                <a:schemeClr val="tx1"/>
              </a:solidFill>
              <a:effectLst/>
            </a:endParaRPr>
          </a:p>
        </p:txBody>
      </p:sp>
      <p:sp>
        <p:nvSpPr>
          <p:cNvPr id="5" name="Text Box 5"/>
          <p:cNvSpPr txBox="1">
            <a:spLocks noChangeArrowheads="1"/>
          </p:cNvSpPr>
          <p:nvPr/>
        </p:nvSpPr>
        <p:spPr bwMode="auto">
          <a:xfrm>
            <a:off x="2534211" y="1074077"/>
            <a:ext cx="4638434" cy="625934"/>
          </a:xfrm>
          <a:prstGeom prst="rect">
            <a:avLst/>
          </a:prstGeom>
          <a:solidFill>
            <a:srgbClr val="FFFFFF"/>
          </a:solidFill>
          <a:ln>
            <a:noFill/>
          </a:ln>
          <a:effectLst/>
          <a:extLst>
            <a:ext uri="{91240B29-F687-4F45-9708-019B960494DF}">
              <a14:hiddenLine xmlns:a14="http://schemas.microsoft.com/office/drawing/2010/main" xmlns="" w="25400" algn="ctr">
                <a:solidFill>
                  <a:srgbClr val="2B2D74"/>
                </a:solidFill>
                <a:miter lim="800000"/>
                <a:headEnd/>
                <a:tailEnd/>
              </a14:hiddenLine>
            </a:ext>
            <a:ext uri="{AF507438-7753-43E0-B8FC-AC1667EBCBE1}">
              <a14:hiddenEffects xmlns:a14="http://schemas.microsoft.com/office/drawing/2010/main" xmlns="">
                <a:effectLst>
                  <a:outerShdw dist="35921" dir="2700000" algn="ctr" rotWithShape="0">
                    <a:srgbClr val="2B2D7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000" b="0" i="0" u="none" strike="noStrike" cap="none" normalizeH="0" baseline="0" dirty="0" smtClean="0">
                <a:ln>
                  <a:noFill/>
                </a:ln>
                <a:solidFill>
                  <a:srgbClr val="000000"/>
                </a:solidFill>
                <a:effectLst/>
                <a:latin typeface="Satoshi Medium" pitchFamily="50" charset="0"/>
              </a:rPr>
              <a:t> </a:t>
            </a:r>
            <a:r>
              <a:rPr kumimoji="0" lang="fr-FR" altLang="fr-FR" sz="2000" b="1" i="0" u="none" strike="noStrike" cap="none" normalizeH="0" baseline="0" dirty="0" smtClean="0">
                <a:ln>
                  <a:noFill/>
                </a:ln>
                <a:solidFill>
                  <a:srgbClr val="F9603A"/>
                </a:solidFill>
                <a:effectLst/>
                <a:latin typeface="Times New Roman" pitchFamily="18" charset="0"/>
                <a:cs typeface="Times New Roman" pitchFamily="18" charset="0"/>
              </a:rPr>
              <a:t>CONDUCTEUR SCOLAIRE</a:t>
            </a:r>
            <a:endParaRPr kumimoji="0" lang="fr-FR" altLang="fr-FR" sz="2000" b="1" i="0" u="none" strike="noStrike" cap="none" normalizeH="0" baseline="0" dirty="0" smtClean="0">
              <a:ln>
                <a:noFill/>
              </a:ln>
              <a:solidFill>
                <a:srgbClr val="F9603A"/>
              </a:solidFill>
              <a:effectLst/>
              <a:latin typeface="Times New Roman" pitchFamily="18" charset="0"/>
              <a:ea typeface="Tahoma" panose="020B0604030504040204" pitchFamily="34" charset="0"/>
              <a:cs typeface="Times New Roman" pitchFamily="18" charset="0"/>
            </a:endParaRPr>
          </a:p>
        </p:txBody>
      </p:sp>
      <p:pic>
        <p:nvPicPr>
          <p:cNvPr id="13" name="Imag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05810" y="9837162"/>
            <a:ext cx="2694432" cy="527304"/>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81649" y="9780225"/>
            <a:ext cx="818793" cy="745687"/>
          </a:xfrm>
          <a:prstGeom prst="rect">
            <a:avLst/>
          </a:prstGeom>
        </p:spPr>
      </p:pic>
      <p:pic>
        <p:nvPicPr>
          <p:cNvPr id="15" name="Image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2596" y="9682240"/>
            <a:ext cx="837639" cy="837149"/>
          </a:xfrm>
          <a:prstGeom prst="rect">
            <a:avLst/>
          </a:prstGeom>
        </p:spPr>
      </p:pic>
      <p:sp>
        <p:nvSpPr>
          <p:cNvPr id="17" name="Text Box 6"/>
          <p:cNvSpPr txBox="1">
            <a:spLocks noChangeArrowheads="1"/>
          </p:cNvSpPr>
          <p:nvPr/>
        </p:nvSpPr>
        <p:spPr bwMode="auto">
          <a:xfrm>
            <a:off x="1316380" y="9281355"/>
            <a:ext cx="4439585" cy="638727"/>
          </a:xfrm>
          <a:prstGeom prst="rect">
            <a:avLst/>
          </a:prstGeom>
          <a:solidFill>
            <a:srgbClr val="FF9133">
              <a:alpha val="0"/>
            </a:srgbClr>
          </a:solidFill>
          <a:ln>
            <a:noFill/>
          </a:ln>
          <a:effectLst/>
          <a:extLst>
            <a:ext uri="{91240B29-F687-4F45-9708-019B960494DF}">
              <a14:hiddenLine xmlns:a14="http://schemas.microsoft.com/office/drawing/2010/main" xmlns="" w="25400" algn="ctr">
                <a:solidFill>
                  <a:srgbClr val="2B2D74"/>
                </a:solidFill>
                <a:miter lim="800000"/>
                <a:headEnd/>
                <a:tailEnd/>
              </a14:hiddenLine>
            </a:ext>
            <a:ext uri="{AF507438-7753-43E0-B8FC-AC1667EBCBE1}">
              <a14:hiddenEffects xmlns:a14="http://schemas.microsoft.com/office/drawing/2010/main" xmlns="">
                <a:effectLst>
                  <a:outerShdw dist="35921" dir="2700000" algn="ctr" rotWithShape="0">
                    <a:srgbClr val="2B2D7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smtClean="0">
                <a:ln>
                  <a:noFill/>
                </a:ln>
                <a:solidFill>
                  <a:srgbClr val="2B2D74"/>
                </a:solidFill>
                <a:effectLst/>
                <a:latin typeface="Tahoma" panose="020B0604030504040204" pitchFamily="34" charset="0"/>
                <a:ea typeface="Tahoma" panose="020B0604030504040204" pitchFamily="34" charset="0"/>
                <a:cs typeface="Tahoma" panose="020B0604030504040204" pitchFamily="34" charset="0"/>
              </a:rPr>
              <a:t>Choisissez un métier qui recrute !</a:t>
            </a:r>
            <a:endParaRPr kumimoji="0" lang="fr-FR" altLang="fr-FR" sz="2000" b="0" i="0" u="none" strike="noStrike" cap="none" normalizeH="0" baseline="0" dirty="0" smtClean="0">
              <a:ln>
                <a:noFill/>
              </a:ln>
              <a:solidFill>
                <a:srgbClr val="2B2D74"/>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8" name="Text Box 8"/>
          <p:cNvSpPr txBox="1">
            <a:spLocks noChangeArrowheads="1"/>
          </p:cNvSpPr>
          <p:nvPr/>
        </p:nvSpPr>
        <p:spPr bwMode="auto">
          <a:xfrm>
            <a:off x="5677867" y="8659390"/>
            <a:ext cx="1411287" cy="303213"/>
          </a:xfrm>
          <a:prstGeom prst="rect">
            <a:avLst/>
          </a:prstGeom>
          <a:noFill/>
          <a:ln>
            <a:noFill/>
          </a:ln>
          <a:effectLst/>
          <a:extLst>
            <a:ext uri="{909E8E84-426E-40DD-AFC4-6F175D3DCCD1}">
              <a14:hiddenFill xmlns:a14="http://schemas.microsoft.com/office/drawing/2010/main" xmlns="">
                <a:solidFill>
                  <a:srgbClr val="FDC82F"/>
                </a:solidFill>
              </a14:hiddenFill>
            </a:ext>
            <a:ext uri="{91240B29-F687-4F45-9708-019B960494DF}">
              <a14:hiddenLine xmlns:a14="http://schemas.microsoft.com/office/drawing/2010/main" xmlns="" w="25400" algn="ctr">
                <a:solidFill>
                  <a:srgbClr val="2B2D74"/>
                </a:solidFill>
                <a:miter lim="800000"/>
                <a:headEnd/>
                <a:tailEnd/>
              </a14:hiddenLine>
            </a:ext>
            <a:ext uri="{AF507438-7753-43E0-B8FC-AC1667EBCBE1}">
              <a14:hiddenEffects xmlns:a14="http://schemas.microsoft.com/office/drawing/2010/main" xmlns="">
                <a:effectLst>
                  <a:outerShdw dist="35921" dir="2700000" algn="ctr" rotWithShape="0">
                    <a:srgbClr val="2B2D7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F9603A"/>
                </a:solidFill>
                <a:effectLst/>
                <a:latin typeface="Satoshi" pitchFamily="50" charset="0"/>
              </a:rPr>
              <a:t>formation.grandest.fr</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1033" name="Picture 9" descr="formation"/>
          <p:cNvPicPr>
            <a:picLocks noChangeAspect="1" noChangeArrowheads="1"/>
          </p:cNvPicPr>
          <p:nvPr/>
        </p:nvPicPr>
        <p:blipFill>
          <a:blip r:embed="rId6" cstate="print">
            <a:duotone>
              <a:schemeClr val="accent5">
                <a:shade val="45000"/>
                <a:satMod val="135000"/>
              </a:schemeClr>
              <a:prstClr val="white"/>
            </a:duotone>
            <a:extLst>
              <a:ext uri="{BEBA8EAE-BF5A-486C-A8C5-ECC9F3942E4B}">
                <a14:imgProps xmlns:a14="http://schemas.microsoft.com/office/drawing/2010/main" xmlns="">
                  <a14:imgLayer r:embed="rId7">
                    <a14:imgEffect>
                      <a14:sharpenSoften amount="100000"/>
                    </a14:imgEffect>
                    <a14:imgEffect>
                      <a14:brightnessContrast bright="72000"/>
                    </a14:imgEffect>
                  </a14:imgLayer>
                </a14:imgProps>
              </a:ext>
              <a:ext uri="{28A0092B-C50C-407E-A947-70E740481C1C}">
                <a14:useLocalDpi xmlns:a14="http://schemas.microsoft.com/office/drawing/2010/main" xmlns="" val="0"/>
              </a:ext>
            </a:extLst>
          </a:blip>
          <a:srcRect l="29871" t="29915" r="19972" b="20192"/>
          <a:stretch>
            <a:fillRect/>
          </a:stretch>
        </p:blipFill>
        <p:spPr bwMode="auto">
          <a:xfrm>
            <a:off x="5931072" y="7743279"/>
            <a:ext cx="904875" cy="898525"/>
          </a:xfrm>
          <a:prstGeom prst="rect">
            <a:avLst/>
          </a:prstGeom>
          <a:noFill/>
          <a:ln>
            <a:noFill/>
          </a:ln>
          <a:effectLst/>
          <a:extLst>
            <a:ext uri="{909E8E84-426E-40DD-AFC4-6F175D3DCCD1}">
              <a14:hiddenFill xmlns:a14="http://schemas.microsoft.com/office/drawing/2010/main" xmlns="">
                <a:solidFill>
                  <a:srgbClr val="FDC82F"/>
                </a:solidFill>
              </a14:hiddenFill>
            </a:ext>
            <a:ext uri="{91240B29-F687-4F45-9708-019B960494DF}">
              <a14:hiddenLine xmlns:a14="http://schemas.microsoft.com/office/drawing/2010/main" xmlns="" w="25400" algn="ctr">
                <a:solidFill>
                  <a:srgbClr val="2B2D74"/>
                </a:solidFill>
                <a:miter lim="800000"/>
                <a:headEnd/>
                <a:tailEnd/>
              </a14:hiddenLine>
            </a:ext>
            <a:ext uri="{AF507438-7753-43E0-B8FC-AC1667EBCBE1}">
              <a14:hiddenEffects xmlns:a14="http://schemas.microsoft.com/office/drawing/2010/main" xmlns="">
                <a:effectLst>
                  <a:outerShdw dist="35921" dir="2700000" algn="ctr" rotWithShape="0">
                    <a:srgbClr val="2B2D74"/>
                  </a:outerShdw>
                </a:effectLst>
              </a14:hiddenEffects>
            </a:ext>
          </a:extLst>
        </p:spPr>
      </p:pic>
      <p:pic>
        <p:nvPicPr>
          <p:cNvPr id="6" name="Image 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666314" y="9780225"/>
            <a:ext cx="2046462" cy="679405"/>
          </a:xfrm>
          <a:prstGeom prst="rect">
            <a:avLst/>
          </a:prstGeom>
        </p:spPr>
      </p:pic>
      <p:pic>
        <p:nvPicPr>
          <p:cNvPr id="16" name="Image 15" descr="MAN.jpg"/>
          <p:cNvPicPr>
            <a:picLocks noChangeAspect="1"/>
          </p:cNvPicPr>
          <p:nvPr/>
        </p:nvPicPr>
        <p:blipFill>
          <a:blip r:embed="rId9" cstate="print"/>
          <a:srcRect l="20955" t="8700" r="18567" b="17476"/>
          <a:stretch>
            <a:fillRect/>
          </a:stretch>
        </p:blipFill>
        <p:spPr>
          <a:xfrm>
            <a:off x="991673" y="6748530"/>
            <a:ext cx="4572000" cy="2511380"/>
          </a:xfrm>
          <a:prstGeom prst="rect">
            <a:avLst/>
          </a:prstGeom>
          <a:ln>
            <a:noFill/>
          </a:ln>
          <a:effectLst>
            <a:softEdge rad="112500"/>
          </a:effectLst>
        </p:spPr>
      </p:pic>
    </p:spTree>
    <p:extLst>
      <p:ext uri="{BB962C8B-B14F-4D97-AF65-F5344CB8AC3E}">
        <p14:creationId xmlns:p14="http://schemas.microsoft.com/office/powerpoint/2010/main" xmlns="" val="2833210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7604126" cy="1290918"/>
          </a:xfrm>
          <a:prstGeom prst="rect">
            <a:avLst/>
          </a:prstGeom>
          <a:solidFill>
            <a:srgbClr val="F9603A"/>
          </a:solidFill>
          <a:ln>
            <a:noFill/>
          </a:ln>
          <a:effectLst/>
          <a:extLst/>
        </p:spPr>
        <p:txBody>
          <a:bodyPr vert="horz" wrap="square" lIns="36576" tIns="36576" rIns="36576" bIns="36576" numCol="1" anchor="t" anchorCtr="0" compatLnSpc="1">
            <a:prstTxWarp prst="textNoShape">
              <a:avLst/>
            </a:prstTxWarp>
          </a:bodyPr>
          <a:lstStyle/>
          <a:p>
            <a:endParaRPr lang="fr-FR"/>
          </a:p>
        </p:txBody>
      </p:sp>
      <p:sp>
        <p:nvSpPr>
          <p:cNvPr id="8" name="ZoneTexte 7"/>
          <p:cNvSpPr txBox="1"/>
          <p:nvPr/>
        </p:nvSpPr>
        <p:spPr>
          <a:xfrm>
            <a:off x="846604" y="49515"/>
            <a:ext cx="5897880" cy="1159292"/>
          </a:xfrm>
          <a:prstGeom prst="rect">
            <a:avLst/>
          </a:prstGeom>
          <a:noFill/>
        </p:spPr>
        <p:txBody>
          <a:bodyPr wrap="square" rtlCol="0" anchor="ctr" anchorCtr="0">
            <a:spAutoFit/>
          </a:bodyPr>
          <a:lstStyle/>
          <a:p>
            <a:pPr algn="ctr"/>
            <a:endParaRPr lang="fr-FR" sz="1600" baseline="30000" dirty="0" smtClean="0">
              <a:solidFill>
                <a:srgbClr val="2B2D74"/>
              </a:solidFill>
              <a:latin typeface="Calibri" panose="020F0502020204030204" pitchFamily="34" charset="0"/>
            </a:endParaRPr>
          </a:p>
          <a:p>
            <a:pPr algn="ctr"/>
            <a:r>
              <a:rPr lang="fr-FR" sz="1600" baseline="30000" dirty="0" smtClean="0">
                <a:solidFill>
                  <a:schemeClr val="bg1"/>
                </a:solidFill>
                <a:latin typeface="Calibri" panose="020F0502020204030204" pitchFamily="34" charset="0"/>
              </a:rPr>
              <a:t>Dans </a:t>
            </a:r>
            <a:r>
              <a:rPr lang="fr-FR" sz="1600" baseline="30000" dirty="0">
                <a:solidFill>
                  <a:schemeClr val="bg1"/>
                </a:solidFill>
                <a:latin typeface="Calibri" panose="020F0502020204030204" pitchFamily="34" charset="0"/>
              </a:rPr>
              <a:t>le cadre du </a:t>
            </a:r>
            <a:r>
              <a:rPr lang="fr-FR" sz="1600" baseline="30000" dirty="0" smtClean="0">
                <a:solidFill>
                  <a:schemeClr val="bg1"/>
                </a:solidFill>
                <a:latin typeface="Calibri" panose="020F0502020204030204" pitchFamily="34" charset="0"/>
              </a:rPr>
              <a:t>CTDCO</a:t>
            </a:r>
            <a:r>
              <a:rPr lang="fr-FR" sz="1600" dirty="0" smtClean="0">
                <a:solidFill>
                  <a:schemeClr val="bg1"/>
                </a:solidFill>
                <a:latin typeface="Calibri" panose="020F0502020204030204" pitchFamily="34" charset="0"/>
              </a:rPr>
              <a:t> </a:t>
            </a:r>
            <a:r>
              <a:rPr lang="fr-FR" sz="1600" baseline="30000" dirty="0" smtClean="0">
                <a:solidFill>
                  <a:schemeClr val="bg1"/>
                </a:solidFill>
                <a:latin typeface="Calibri" panose="020F0502020204030204" pitchFamily="34" charset="0"/>
              </a:rPr>
              <a:t>(Comité </a:t>
            </a:r>
            <a:r>
              <a:rPr lang="fr-FR" sz="1600" baseline="30000" dirty="0">
                <a:solidFill>
                  <a:schemeClr val="bg1"/>
                </a:solidFill>
                <a:latin typeface="Calibri" panose="020F0502020204030204" pitchFamily="34" charset="0"/>
              </a:rPr>
              <a:t>Territorial de Développement des Compétences et de l’Orientation), la Région Grand Est, ses partenaires de l’emploi, de l’insertion et les branches professionnelles établissent un diagnostic territorial des besoins en compétences du territoire pour répondre aux besoins des entreprises et permettre aux demandeurs d’emploi un retour à l’emploi efficace. </a:t>
            </a:r>
            <a:r>
              <a:rPr lang="fr-FR" sz="1600" baseline="30000" dirty="0" smtClean="0">
                <a:solidFill>
                  <a:schemeClr val="bg1"/>
                </a:solidFill>
                <a:latin typeface="Calibri" panose="020F0502020204030204" pitchFamily="34" charset="0"/>
              </a:rPr>
              <a:t>L’action </a:t>
            </a:r>
            <a:r>
              <a:rPr lang="fr-FR" sz="1600" baseline="30000" dirty="0">
                <a:solidFill>
                  <a:schemeClr val="bg1"/>
                </a:solidFill>
                <a:latin typeface="Calibri" panose="020F0502020204030204" pitchFamily="34" charset="0"/>
              </a:rPr>
              <a:t>de formation </a:t>
            </a:r>
            <a:r>
              <a:rPr lang="fr-FR" sz="1600" baseline="30000" dirty="0" smtClean="0">
                <a:solidFill>
                  <a:schemeClr val="bg1"/>
                </a:solidFill>
                <a:latin typeface="Calibri" panose="020F0502020204030204" pitchFamily="34" charset="0"/>
              </a:rPr>
              <a:t>décrite </a:t>
            </a:r>
            <a:r>
              <a:rPr lang="fr-FR" sz="1600" baseline="30000" dirty="0">
                <a:solidFill>
                  <a:schemeClr val="bg1"/>
                </a:solidFill>
                <a:latin typeface="Calibri" panose="020F0502020204030204" pitchFamily="34" charset="0"/>
              </a:rPr>
              <a:t>sur </a:t>
            </a:r>
            <a:r>
              <a:rPr lang="fr-FR" sz="1600" baseline="30000" dirty="0" smtClean="0">
                <a:solidFill>
                  <a:schemeClr val="bg1"/>
                </a:solidFill>
                <a:latin typeface="Calibri" panose="020F0502020204030204" pitchFamily="34" charset="0"/>
              </a:rPr>
              <a:t>cette fiche s’inscrit </a:t>
            </a:r>
            <a:r>
              <a:rPr lang="fr-FR" sz="1600" baseline="30000" dirty="0">
                <a:solidFill>
                  <a:schemeClr val="bg1"/>
                </a:solidFill>
                <a:latin typeface="Calibri" panose="020F0502020204030204" pitchFamily="34" charset="0"/>
              </a:rPr>
              <a:t>dans cette démarche</a:t>
            </a:r>
            <a:r>
              <a:rPr lang="fr-FR" sz="1600" baseline="30000" dirty="0" smtClean="0">
                <a:solidFill>
                  <a:schemeClr val="bg1"/>
                </a:solidFill>
                <a:latin typeface="Calibri" panose="020F0502020204030204" pitchFamily="34" charset="0"/>
              </a:rPr>
              <a:t>.</a:t>
            </a:r>
          </a:p>
        </p:txBody>
      </p:sp>
      <p:sp>
        <p:nvSpPr>
          <p:cNvPr id="4" name="Text Box 7"/>
          <p:cNvSpPr txBox="1">
            <a:spLocks noChangeArrowheads="1"/>
          </p:cNvSpPr>
          <p:nvPr/>
        </p:nvSpPr>
        <p:spPr bwMode="auto">
          <a:xfrm>
            <a:off x="968375" y="1732149"/>
            <a:ext cx="2633663" cy="31750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F9603A"/>
                </a:solidFill>
                <a:effectLst/>
                <a:latin typeface="Tahoma" panose="020B0604030504040204" pitchFamily="34" charset="0"/>
                <a:ea typeface="Tahoma" panose="020B0604030504040204" pitchFamily="34" charset="0"/>
                <a:cs typeface="Tahoma" panose="020B0604030504040204" pitchFamily="34" charset="0"/>
              </a:rPr>
              <a:t>C’EST QUOI ?</a:t>
            </a:r>
            <a:endParaRPr kumimoji="0" lang="fr-FR" altLang="fr-FR" sz="1400" b="0" i="0" u="none" strike="noStrike" cap="none" normalizeH="0" baseline="0" dirty="0" smtClean="0">
              <a:ln>
                <a:noFill/>
              </a:ln>
              <a:solidFill>
                <a:srgbClr val="F9603A"/>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 Box 9"/>
          <p:cNvSpPr txBox="1">
            <a:spLocks noChangeArrowheads="1"/>
          </p:cNvSpPr>
          <p:nvPr/>
        </p:nvSpPr>
        <p:spPr bwMode="auto">
          <a:xfrm>
            <a:off x="915113" y="4066035"/>
            <a:ext cx="2057400" cy="293687"/>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F9603A"/>
                </a:solidFill>
                <a:effectLst/>
                <a:latin typeface="Tahoma" panose="020B0604030504040204" pitchFamily="34" charset="0"/>
                <a:ea typeface="Tahoma" panose="020B0604030504040204" pitchFamily="34" charset="0"/>
                <a:cs typeface="Tahoma" panose="020B0604030504040204" pitchFamily="34" charset="0"/>
              </a:rPr>
              <a:t>POUR QUI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smtClean="0">
              <a:ln>
                <a:noFill/>
              </a:ln>
              <a:solidFill>
                <a:srgbClr val="4C3C90"/>
              </a:solidFill>
              <a:effectLst/>
              <a:latin typeface="Gotham Light"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smtClean="0">
              <a:ln>
                <a:noFill/>
              </a:ln>
              <a:solidFill>
                <a:srgbClr val="4C3C90"/>
              </a:solidFill>
              <a:effectLst/>
              <a:latin typeface="Gotham Light"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smtClean="0">
              <a:ln>
                <a:noFill/>
              </a:ln>
              <a:solidFill>
                <a:srgbClr val="4C3C90"/>
              </a:solidFill>
              <a:effectLst/>
              <a:latin typeface="Gotham Light"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smtClean="0">
              <a:ln>
                <a:noFill/>
              </a:ln>
              <a:solidFill>
                <a:srgbClr val="4C3C90"/>
              </a:solidFill>
              <a:effectLst/>
              <a:latin typeface="Gotham Light"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smtClean="0">
              <a:ln>
                <a:noFill/>
              </a:ln>
              <a:solidFill>
                <a:srgbClr val="4C3C90"/>
              </a:solidFill>
              <a:effectLst/>
              <a:latin typeface="Gotham Light"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 name="Text Box 11"/>
          <p:cNvSpPr txBox="1">
            <a:spLocks noChangeArrowheads="1"/>
          </p:cNvSpPr>
          <p:nvPr/>
        </p:nvSpPr>
        <p:spPr bwMode="auto">
          <a:xfrm>
            <a:off x="4436054" y="1774428"/>
            <a:ext cx="2400300" cy="31750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F9603A"/>
                </a:solidFill>
                <a:effectLst/>
                <a:latin typeface="Tahoma" panose="020B0604030504040204" pitchFamily="34" charset="0"/>
                <a:ea typeface="Tahoma" panose="020B0604030504040204" pitchFamily="34" charset="0"/>
                <a:cs typeface="Tahoma" panose="020B0604030504040204" pitchFamily="34" charset="0"/>
              </a:rPr>
              <a:t>QUEL CONTENU ?</a:t>
            </a:r>
            <a:endParaRPr kumimoji="0" lang="fr-FR" altLang="fr-FR" sz="1400" b="0" i="0" u="none" strike="noStrike" cap="none" normalizeH="0" baseline="0" dirty="0" smtClean="0">
              <a:ln>
                <a:noFill/>
              </a:ln>
              <a:solidFill>
                <a:srgbClr val="F9603A"/>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 name="Text Box 14"/>
          <p:cNvSpPr txBox="1">
            <a:spLocks noChangeArrowheads="1"/>
          </p:cNvSpPr>
          <p:nvPr/>
        </p:nvSpPr>
        <p:spPr bwMode="auto">
          <a:xfrm>
            <a:off x="980624" y="7276542"/>
            <a:ext cx="2876550" cy="1249272"/>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smtClean="0">
                <a:ln>
                  <a:noFill/>
                </a:ln>
                <a:solidFill>
                  <a:srgbClr val="F9603A"/>
                </a:solidFill>
                <a:effectLst/>
                <a:latin typeface="Tahoma" panose="020B0604030504040204" pitchFamily="34" charset="0"/>
                <a:ea typeface="Tahoma" panose="020B0604030504040204" pitchFamily="34" charset="0"/>
                <a:cs typeface="Tahoma" panose="020B0604030504040204" pitchFamily="34" charset="0"/>
              </a:rPr>
              <a:t>+ D'INFOS ET INSCRIPTIONS</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400" dirty="0" smtClean="0">
                <a:solidFill>
                  <a:srgbClr val="2B2D74"/>
                </a:solidFill>
                <a:latin typeface="Tahoma" panose="020B0604030504040204" pitchFamily="34" charset="0"/>
                <a:ea typeface="Tahoma" panose="020B0604030504040204" pitchFamily="34" charset="0"/>
                <a:cs typeface="Tahoma" panose="020B0604030504040204" pitchFamily="34" charset="0"/>
              </a:rPr>
              <a:t>Envoi du CV + ID France Travail : contact@mgfe.fr</a:t>
            </a:r>
            <a:r>
              <a:rPr kumimoji="0" lang="fr-FR" altLang="fr-FR" sz="1400" i="0" u="none" strike="noStrike" cap="none" normalizeH="0" baseline="0" dirty="0" smtClean="0">
                <a:ln>
                  <a:noFill/>
                </a:ln>
                <a:solidFill>
                  <a:srgbClr val="2B2D74"/>
                </a:solidFill>
                <a:effectLst/>
                <a:latin typeface="Tahoma" panose="020B0604030504040204" pitchFamily="34" charset="0"/>
                <a:ea typeface="Tahoma" panose="020B0604030504040204" pitchFamily="34" charset="0"/>
                <a:cs typeface="Tahoma" panose="020B0604030504040204" pitchFamily="34" charset="0"/>
              </a:rPr>
              <a:t> </a:t>
            </a:r>
          </a:p>
        </p:txBody>
      </p:sp>
      <p:sp>
        <p:nvSpPr>
          <p:cNvPr id="10" name="Text Box 17"/>
          <p:cNvSpPr txBox="1">
            <a:spLocks noChangeArrowheads="1"/>
          </p:cNvSpPr>
          <p:nvPr/>
        </p:nvSpPr>
        <p:spPr bwMode="auto">
          <a:xfrm>
            <a:off x="4227066" y="8477677"/>
            <a:ext cx="3052283" cy="859506"/>
          </a:xfrm>
          <a:prstGeom prst="roundRect">
            <a:avLst/>
          </a:prstGeom>
          <a:solidFill>
            <a:srgbClr val="F9603A"/>
          </a:solidFill>
          <a:ln>
            <a:noFill/>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rgbClr val="2B2D74"/>
              </a:solidFill>
              <a:effectLst/>
            </a:endParaRPr>
          </a:p>
          <a:p>
            <a:pPr marR="0" lvl="0" algn="l" defTabSz="914400" rtl="0" eaLnBrk="0" fontAlgn="base" latinLnBrk="0" hangingPunct="0">
              <a:lnSpc>
                <a:spcPct val="100000"/>
              </a:lnSpc>
              <a:spcBef>
                <a:spcPct val="0"/>
              </a:spcBef>
              <a:spcAft>
                <a:spcPct val="0"/>
              </a:spcAft>
              <a:buClrTx/>
              <a:buSzTx/>
              <a:tabLst/>
            </a:pPr>
            <a:r>
              <a:rPr lang="fr-FR" altLang="fr-FR" sz="1100" b="1" u="sng" dirty="0" smtClean="0">
                <a:solidFill>
                  <a:srgbClr val="2B2D74"/>
                </a:solidFill>
              </a:rPr>
              <a:t>Particularité du métier </a:t>
            </a:r>
            <a:r>
              <a:rPr lang="fr-FR" altLang="fr-FR" sz="1100" u="sng" dirty="0" smtClean="0">
                <a:solidFill>
                  <a:srgbClr val="2B2D74"/>
                </a:solidFill>
              </a:rPr>
              <a:t> </a:t>
            </a:r>
            <a:r>
              <a:rPr lang="fr-FR" altLang="fr-FR" sz="1100" dirty="0" smtClean="0"/>
              <a:t>: </a:t>
            </a:r>
            <a:r>
              <a:rPr lang="fr-FR" altLang="fr-FR" sz="1100" b="1" i="1" dirty="0" smtClean="0"/>
              <a:t>Le métier de conducteur scolaire permet une activité professionnelle à temps partiel</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rgbClr val="2B2D74"/>
                </a:solidFill>
                <a:effectLst/>
              </a:rPr>
              <a:t> </a:t>
            </a:r>
          </a:p>
        </p:txBody>
      </p:sp>
      <p:sp>
        <p:nvSpPr>
          <p:cNvPr id="20" name="Text Box 17"/>
          <p:cNvSpPr txBox="1">
            <a:spLocks noChangeArrowheads="1"/>
          </p:cNvSpPr>
          <p:nvPr/>
        </p:nvSpPr>
        <p:spPr bwMode="auto">
          <a:xfrm>
            <a:off x="479425" y="2012383"/>
            <a:ext cx="2978150" cy="127397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rgbClr val="2B2D74"/>
              </a:solidFill>
              <a:effectLst/>
            </a:endParaRPr>
          </a:p>
          <a:p>
            <a:pPr marL="171450" lvl="0" indent="-171450" defTabSz="914400" eaLnBrk="0" fontAlgn="base" hangingPunct="0">
              <a:spcBef>
                <a:spcPct val="0"/>
              </a:spcBef>
              <a:spcAft>
                <a:spcPct val="0"/>
              </a:spcAft>
              <a:buFontTx/>
              <a:buChar char="-"/>
            </a:pPr>
            <a:r>
              <a:rPr lang="fr-FR" altLang="fr-FR" sz="1100" u="sng" dirty="0" smtClean="0">
                <a:solidFill>
                  <a:srgbClr val="2B2D74"/>
                </a:solidFill>
                <a:latin typeface="Times New Roman" pitchFamily="18" charset="0"/>
                <a:cs typeface="Times New Roman" pitchFamily="18" charset="0"/>
              </a:rPr>
              <a:t>Objectifs de la formation </a:t>
            </a:r>
            <a:r>
              <a:rPr lang="fr-FR" altLang="fr-FR" sz="1100" dirty="0" smtClean="0">
                <a:solidFill>
                  <a:srgbClr val="2B2D74"/>
                </a:solidFill>
                <a:latin typeface="Times New Roman" pitchFamily="18" charset="0"/>
                <a:cs typeface="Times New Roman" pitchFamily="18" charset="0"/>
              </a:rPr>
              <a:t>: </a:t>
            </a:r>
            <a:r>
              <a:rPr lang="fr-FR" sz="1100" dirty="0" smtClean="0">
                <a:solidFill>
                  <a:srgbClr val="2B2D74"/>
                </a:solidFill>
                <a:latin typeface="Times New Roman" pitchFamily="18" charset="0"/>
                <a:cs typeface="Times New Roman" pitchFamily="18" charset="0"/>
              </a:rPr>
              <a:t>Être capable de conduire un véhicule de transport en commun de plus de 9  places assises ou transportant plus de 8 personnes non compris le  conducteur pour le transport scolaire.            </a:t>
            </a:r>
            <a:br>
              <a:rPr lang="fr-FR" sz="1100" dirty="0" smtClean="0">
                <a:solidFill>
                  <a:srgbClr val="2B2D74"/>
                </a:solidFill>
                <a:latin typeface="Times New Roman" pitchFamily="18" charset="0"/>
                <a:cs typeface="Times New Roman" pitchFamily="18" charset="0"/>
              </a:rPr>
            </a:br>
            <a:r>
              <a:rPr lang="fr-FR" sz="1100" dirty="0" smtClean="0">
                <a:solidFill>
                  <a:srgbClr val="2B2D74"/>
                </a:solidFill>
                <a:latin typeface="Times New Roman" pitchFamily="18" charset="0"/>
                <a:cs typeface="Times New Roman" pitchFamily="18" charset="0"/>
              </a:rPr>
              <a:t>Aux véhicules de cette catégorie peut être attelée une remorque ne  dépassant pas 750 kg de Poids Total Autorisé en Charge (P.T.A.C.).</a:t>
            </a:r>
            <a:endParaRPr lang="fr-FR" altLang="fr-FR" sz="1100" dirty="0" smtClean="0">
              <a:solidFill>
                <a:srgbClr val="2B2D74"/>
              </a:solidFill>
              <a:latin typeface="Times New Roman" pitchFamily="18" charset="0"/>
              <a:cs typeface="Times New Roman" pitchFamily="18" charset="0"/>
            </a:endParaRPr>
          </a:p>
          <a:p>
            <a:pPr marL="171450" marR="0" lvl="0" indent="-171450" algn="l" defTabSz="914400" rtl="0" eaLnBrk="0" fontAlgn="base" latinLnBrk="0" hangingPunct="0">
              <a:lnSpc>
                <a:spcPct val="100000"/>
              </a:lnSpc>
              <a:spcBef>
                <a:spcPct val="0"/>
              </a:spcBef>
              <a:spcAft>
                <a:spcPct val="0"/>
              </a:spcAft>
              <a:buClrTx/>
              <a:buSzTx/>
              <a:buFontTx/>
              <a:buChar char="-"/>
              <a:tabLst/>
            </a:pPr>
            <a:r>
              <a:rPr kumimoji="0" lang="fr-FR" altLang="fr-FR" sz="1100" b="0" i="0" u="none" strike="noStrike" cap="none" normalizeH="0" baseline="0" dirty="0" smtClean="0">
                <a:ln>
                  <a:noFill/>
                </a:ln>
                <a:solidFill>
                  <a:srgbClr val="2B2D74"/>
                </a:solidFill>
                <a:effectLst/>
                <a:latin typeface="Times New Roman" pitchFamily="18" charset="0"/>
                <a:cs typeface="Times New Roman" pitchFamily="18" charset="0"/>
              </a:rPr>
              <a:t>450h  à </a:t>
            </a:r>
            <a:r>
              <a:rPr kumimoji="0" lang="fr-FR" altLang="fr-FR" sz="1100" b="0" i="0" u="none" strike="noStrike" cap="none" normalizeH="0" baseline="0" dirty="0" err="1" smtClean="0">
                <a:ln>
                  <a:noFill/>
                </a:ln>
                <a:solidFill>
                  <a:srgbClr val="2B2D74"/>
                </a:solidFill>
                <a:effectLst/>
                <a:latin typeface="Times New Roman" pitchFamily="18" charset="0"/>
                <a:cs typeface="Times New Roman" pitchFamily="18" charset="0"/>
              </a:rPr>
              <a:t>Uxegney</a:t>
            </a:r>
            <a:endParaRPr kumimoji="0" lang="fr-FR" altLang="fr-FR" sz="1100" b="0" i="0" u="none" strike="noStrike" cap="none" normalizeH="0" baseline="0" dirty="0" smtClean="0">
              <a:ln>
                <a:noFill/>
              </a:ln>
              <a:solidFill>
                <a:srgbClr val="2B2D74"/>
              </a:solidFill>
              <a:effectLst/>
              <a:latin typeface="Times New Roman" pitchFamily="18" charset="0"/>
              <a:cs typeface="Times New Roman" pitchFamily="18" charset="0"/>
            </a:endParaRPr>
          </a:p>
          <a:p>
            <a:pPr marL="171450" marR="0" lvl="0" indent="-171450" algn="l" defTabSz="914400" rtl="0" eaLnBrk="0" fontAlgn="base" latinLnBrk="0" hangingPunct="0">
              <a:lnSpc>
                <a:spcPct val="100000"/>
              </a:lnSpc>
              <a:spcBef>
                <a:spcPct val="0"/>
              </a:spcBef>
              <a:spcAft>
                <a:spcPct val="0"/>
              </a:spcAft>
              <a:buClrTx/>
              <a:buSzTx/>
              <a:buFontTx/>
              <a:buChar char="-"/>
              <a:tabLst/>
            </a:pPr>
            <a:r>
              <a:rPr lang="fr-FR" altLang="fr-FR" sz="1100" dirty="0" smtClean="0">
                <a:solidFill>
                  <a:srgbClr val="2B2D74"/>
                </a:solidFill>
                <a:latin typeface="Times New Roman" pitchFamily="18" charset="0"/>
                <a:cs typeface="Times New Roman" pitchFamily="18" charset="0"/>
              </a:rPr>
              <a:t>Du lundi au vendredi en continu</a:t>
            </a:r>
            <a:endParaRPr kumimoji="0" lang="fr-FR" altLang="fr-FR" sz="1100" b="0" i="0" u="none" strike="noStrike" cap="none" normalizeH="0" baseline="0" dirty="0" smtClean="0">
              <a:ln>
                <a:noFill/>
              </a:ln>
              <a:solidFill>
                <a:srgbClr val="2B2D74"/>
              </a:solidFill>
              <a:effectLst/>
              <a:latin typeface="Times New Roman" pitchFamily="18" charset="0"/>
              <a:cs typeface="Times New Roman" pitchFamily="18" charset="0"/>
            </a:endParaRPr>
          </a:p>
        </p:txBody>
      </p:sp>
      <p:sp>
        <p:nvSpPr>
          <p:cNvPr id="21" name="Text Box 17"/>
          <p:cNvSpPr txBox="1">
            <a:spLocks noChangeArrowheads="1"/>
          </p:cNvSpPr>
          <p:nvPr/>
        </p:nvSpPr>
        <p:spPr bwMode="auto">
          <a:xfrm>
            <a:off x="3871914" y="2098633"/>
            <a:ext cx="2978150" cy="5590053"/>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1"/>
              </a:solidFill>
              <a:effectLst/>
            </a:endParaRPr>
          </a:p>
          <a:p>
            <a:pPr marL="171450" marR="0" lvl="0" indent="-171450" defTabSz="914400" rtl="0" eaLnBrk="0" fontAlgn="base" latinLnBrk="0" hangingPunct="0">
              <a:lnSpc>
                <a:spcPct val="100000"/>
              </a:lnSpc>
              <a:spcBef>
                <a:spcPct val="0"/>
              </a:spcBef>
              <a:spcAft>
                <a:spcPct val="0"/>
              </a:spcAft>
              <a:buClrTx/>
              <a:buSzTx/>
              <a:tabLst/>
            </a:pPr>
            <a:r>
              <a:rPr lang="fr-FR" altLang="fr-FR" sz="1100" u="sng" dirty="0" smtClean="0">
                <a:solidFill>
                  <a:srgbClr val="2B2D74"/>
                </a:solidFill>
              </a:rPr>
              <a:t>Programme de la formation </a:t>
            </a:r>
            <a:r>
              <a:rPr lang="fr-FR" altLang="fr-FR" sz="1100" dirty="0" smtClean="0">
                <a:solidFill>
                  <a:srgbClr val="2B2D74"/>
                </a:solidFill>
              </a:rPr>
              <a:t>:</a:t>
            </a:r>
          </a:p>
          <a:p>
            <a:pPr marL="171450" marR="0" lvl="0" indent="-171450" defTabSz="914400" rtl="0" eaLnBrk="0" fontAlgn="base" latinLnBrk="0" hangingPunct="0">
              <a:lnSpc>
                <a:spcPct val="100000"/>
              </a:lnSpc>
              <a:spcBef>
                <a:spcPct val="0"/>
              </a:spcBef>
              <a:spcAft>
                <a:spcPct val="0"/>
              </a:spcAft>
              <a:buClrTx/>
              <a:buSzTx/>
              <a:buFontTx/>
              <a:buChar char="-"/>
              <a:tabLst/>
            </a:pPr>
            <a:r>
              <a:rPr lang="fr-FR" altLang="fr-FR" sz="1100" dirty="0" smtClean="0">
                <a:solidFill>
                  <a:srgbClr val="2B2D74"/>
                </a:solidFill>
              </a:rPr>
              <a:t>7H Accueil</a:t>
            </a:r>
          </a:p>
          <a:p>
            <a:pPr marL="171450" marR="0" lvl="0" indent="-171450" defTabSz="914400" rtl="0" eaLnBrk="0" fontAlgn="base" latinLnBrk="0" hangingPunct="0">
              <a:lnSpc>
                <a:spcPct val="100000"/>
              </a:lnSpc>
              <a:spcBef>
                <a:spcPct val="0"/>
              </a:spcBef>
              <a:spcAft>
                <a:spcPct val="0"/>
              </a:spcAft>
              <a:buClrTx/>
              <a:buSzTx/>
              <a:buFontTx/>
              <a:buChar char="-"/>
              <a:tabLst/>
            </a:pPr>
            <a:r>
              <a:rPr lang="fr-FR" altLang="fr-FR" sz="1100" dirty="0" smtClean="0">
                <a:solidFill>
                  <a:srgbClr val="2B2D74"/>
                </a:solidFill>
              </a:rPr>
              <a:t>35H code de la route</a:t>
            </a:r>
          </a:p>
          <a:p>
            <a:pPr marL="171450" marR="0" lvl="0" indent="-171450" defTabSz="914400" rtl="0" eaLnBrk="0" fontAlgn="base" latinLnBrk="0" hangingPunct="0">
              <a:lnSpc>
                <a:spcPct val="100000"/>
              </a:lnSpc>
              <a:spcBef>
                <a:spcPct val="0"/>
              </a:spcBef>
              <a:spcAft>
                <a:spcPct val="0"/>
              </a:spcAft>
              <a:buClrTx/>
              <a:buSzTx/>
              <a:buFontTx/>
              <a:buChar char="-"/>
              <a:tabLst/>
            </a:pPr>
            <a:r>
              <a:rPr lang="fr-FR" altLang="fr-FR" sz="1100" dirty="0" smtClean="0">
                <a:solidFill>
                  <a:srgbClr val="2B2D74"/>
                </a:solidFill>
              </a:rPr>
              <a:t>21H remise à niveau</a:t>
            </a:r>
          </a:p>
          <a:p>
            <a:pPr marL="171450" marR="0" lvl="0" indent="-171450" defTabSz="914400" rtl="0" eaLnBrk="0" fontAlgn="base" latinLnBrk="0" hangingPunct="0">
              <a:lnSpc>
                <a:spcPct val="100000"/>
              </a:lnSpc>
              <a:spcBef>
                <a:spcPct val="0"/>
              </a:spcBef>
              <a:spcAft>
                <a:spcPct val="0"/>
              </a:spcAft>
              <a:buClrTx/>
              <a:buSzTx/>
              <a:buFontTx/>
              <a:buChar char="-"/>
              <a:tabLst/>
            </a:pPr>
            <a:r>
              <a:rPr lang="fr-FR" altLang="fr-FR" sz="1100" dirty="0" smtClean="0">
                <a:solidFill>
                  <a:srgbClr val="2B2D74"/>
                </a:solidFill>
              </a:rPr>
              <a:t>140H permis D</a:t>
            </a:r>
          </a:p>
          <a:p>
            <a:pPr marL="171450" marR="0" lvl="0" indent="-171450" defTabSz="914400" rtl="0" eaLnBrk="0" fontAlgn="base" latinLnBrk="0" hangingPunct="0">
              <a:lnSpc>
                <a:spcPct val="100000"/>
              </a:lnSpc>
              <a:spcBef>
                <a:spcPct val="0"/>
              </a:spcBef>
              <a:spcAft>
                <a:spcPct val="0"/>
              </a:spcAft>
              <a:buClrTx/>
              <a:buSzTx/>
              <a:buFontTx/>
              <a:buChar char="-"/>
              <a:tabLst/>
            </a:pPr>
            <a:r>
              <a:rPr lang="fr-FR" altLang="fr-FR" sz="1100" dirty="0" smtClean="0">
                <a:solidFill>
                  <a:srgbClr val="2B2D74"/>
                </a:solidFill>
              </a:rPr>
              <a:t>21H Rattrapage</a:t>
            </a:r>
          </a:p>
          <a:p>
            <a:pPr marL="171450" marR="0" lvl="0" indent="-171450" defTabSz="914400" rtl="0" eaLnBrk="0" fontAlgn="base" latinLnBrk="0" hangingPunct="0">
              <a:lnSpc>
                <a:spcPct val="100000"/>
              </a:lnSpc>
              <a:spcBef>
                <a:spcPct val="0"/>
              </a:spcBef>
              <a:spcAft>
                <a:spcPct val="0"/>
              </a:spcAft>
              <a:buClrTx/>
              <a:buSzTx/>
              <a:buFontTx/>
              <a:buChar char="-"/>
              <a:tabLst/>
            </a:pPr>
            <a:r>
              <a:rPr lang="fr-FR" altLang="fr-FR" sz="1100" dirty="0" smtClean="0">
                <a:solidFill>
                  <a:srgbClr val="2B2D74"/>
                </a:solidFill>
              </a:rPr>
              <a:t>4H Lutte contre l’incendie</a:t>
            </a:r>
          </a:p>
          <a:p>
            <a:pPr marL="171450" marR="0" lvl="0" indent="-171450" defTabSz="914400" rtl="0" eaLnBrk="0" fontAlgn="base" latinLnBrk="0" hangingPunct="0">
              <a:lnSpc>
                <a:spcPct val="100000"/>
              </a:lnSpc>
              <a:spcBef>
                <a:spcPct val="0"/>
              </a:spcBef>
              <a:spcAft>
                <a:spcPct val="0"/>
              </a:spcAft>
              <a:buClrTx/>
              <a:buSzTx/>
              <a:buFontTx/>
              <a:buChar char="-"/>
              <a:tabLst/>
            </a:pPr>
            <a:r>
              <a:rPr lang="fr-FR" altLang="fr-FR" sz="1100" dirty="0" smtClean="0">
                <a:solidFill>
                  <a:srgbClr val="2B2D74"/>
                </a:solidFill>
              </a:rPr>
              <a:t>21H Gestion des conflits – Savoir –être</a:t>
            </a:r>
          </a:p>
          <a:p>
            <a:pPr marL="171450" marR="0" lvl="0" indent="-171450" defTabSz="914400" rtl="0" eaLnBrk="0" fontAlgn="base" latinLnBrk="0" hangingPunct="0">
              <a:lnSpc>
                <a:spcPct val="100000"/>
              </a:lnSpc>
              <a:spcBef>
                <a:spcPct val="0"/>
              </a:spcBef>
              <a:spcAft>
                <a:spcPct val="0"/>
              </a:spcAft>
              <a:buClrTx/>
              <a:buSzTx/>
              <a:buFontTx/>
              <a:buChar char="-"/>
              <a:tabLst/>
            </a:pPr>
            <a:r>
              <a:rPr lang="fr-FR" altLang="fr-FR" sz="1100" dirty="0" smtClean="0">
                <a:solidFill>
                  <a:srgbClr val="2B2D74"/>
                </a:solidFill>
              </a:rPr>
              <a:t>14H SST</a:t>
            </a:r>
          </a:p>
          <a:p>
            <a:pPr marL="171450" marR="0" lvl="0" indent="-171450" defTabSz="914400" rtl="0" eaLnBrk="0" fontAlgn="base" latinLnBrk="0" hangingPunct="0">
              <a:lnSpc>
                <a:spcPct val="100000"/>
              </a:lnSpc>
              <a:spcBef>
                <a:spcPct val="0"/>
              </a:spcBef>
              <a:spcAft>
                <a:spcPct val="0"/>
              </a:spcAft>
              <a:buClrTx/>
              <a:buSzTx/>
              <a:buFontTx/>
              <a:buChar char="-"/>
              <a:tabLst/>
            </a:pPr>
            <a:r>
              <a:rPr lang="fr-FR" altLang="fr-FR" sz="1100" dirty="0" smtClean="0">
                <a:solidFill>
                  <a:srgbClr val="2B2D74"/>
                </a:solidFill>
              </a:rPr>
              <a:t>140H FIMO VOYAGEURS</a:t>
            </a:r>
          </a:p>
          <a:p>
            <a:pPr marL="171450" marR="0" lvl="0" indent="-171450" defTabSz="914400" rtl="0" eaLnBrk="0" fontAlgn="base" latinLnBrk="0" hangingPunct="0">
              <a:lnSpc>
                <a:spcPct val="100000"/>
              </a:lnSpc>
              <a:spcBef>
                <a:spcPct val="0"/>
              </a:spcBef>
              <a:spcAft>
                <a:spcPct val="0"/>
              </a:spcAft>
              <a:buClrTx/>
              <a:buSzTx/>
              <a:buFontTx/>
              <a:buChar char="-"/>
              <a:tabLst/>
            </a:pPr>
            <a:r>
              <a:rPr lang="fr-FR" altLang="fr-FR" sz="1100" dirty="0" smtClean="0">
                <a:solidFill>
                  <a:srgbClr val="2B2D74"/>
                </a:solidFill>
              </a:rPr>
              <a:t>35H IMMERSION ENTREPRISE</a:t>
            </a:r>
          </a:p>
          <a:p>
            <a:pPr marL="171450" marR="0" lvl="0" indent="-171450" defTabSz="914400" rtl="0" eaLnBrk="0" fontAlgn="base" latinLnBrk="0" hangingPunct="0">
              <a:lnSpc>
                <a:spcPct val="100000"/>
              </a:lnSpc>
              <a:spcBef>
                <a:spcPct val="0"/>
              </a:spcBef>
              <a:spcAft>
                <a:spcPct val="0"/>
              </a:spcAft>
              <a:buClrTx/>
              <a:buSzTx/>
              <a:buFontTx/>
              <a:buChar char="-"/>
              <a:tabLst/>
            </a:pPr>
            <a:r>
              <a:rPr lang="fr-FR" altLang="fr-FR" sz="1100" dirty="0" smtClean="0">
                <a:solidFill>
                  <a:srgbClr val="2B2D74"/>
                </a:solidFill>
              </a:rPr>
              <a:t>5H BILAN INTERMEDIAIRE ET FINAL</a:t>
            </a:r>
          </a:p>
          <a:p>
            <a:pPr marL="171450" indent="-171450" defTabSz="914400" eaLnBrk="0" fontAlgn="base" hangingPunct="0">
              <a:spcBef>
                <a:spcPct val="0"/>
              </a:spcBef>
              <a:spcAft>
                <a:spcPct val="0"/>
              </a:spcAft>
            </a:pPr>
            <a:r>
              <a:rPr lang="fr-FR" altLang="fr-FR" sz="1100" u="sng" dirty="0">
                <a:solidFill>
                  <a:srgbClr val="2B2D74"/>
                </a:solidFill>
              </a:rPr>
              <a:t>Méthode pédagogique mobilisée et </a:t>
            </a:r>
            <a:r>
              <a:rPr lang="fr-FR" altLang="fr-FR" sz="1100" u="sng" dirty="0" smtClean="0">
                <a:solidFill>
                  <a:srgbClr val="2B2D74"/>
                </a:solidFill>
              </a:rPr>
              <a:t>modalités d’évaluations </a:t>
            </a:r>
            <a:r>
              <a:rPr lang="fr-FR" altLang="fr-FR" sz="1100" dirty="0" smtClean="0">
                <a:solidFill>
                  <a:srgbClr val="2B2D74"/>
                </a:solidFill>
              </a:rPr>
              <a:t>:</a:t>
            </a:r>
          </a:p>
          <a:p>
            <a:pPr marL="171450" indent="-171450" defTabSz="914400" eaLnBrk="0" fontAlgn="base" hangingPunct="0">
              <a:spcBef>
                <a:spcPct val="0"/>
              </a:spcBef>
              <a:spcAft>
                <a:spcPct val="0"/>
              </a:spcAft>
              <a:buFontTx/>
              <a:buChar char="-"/>
            </a:pPr>
            <a:r>
              <a:rPr lang="fr-FR" sz="1100" dirty="0" smtClean="0">
                <a:solidFill>
                  <a:srgbClr val="2B2D74"/>
                </a:solidFill>
              </a:rPr>
              <a:t>Méthodes actives adaptées à la formation des adultes </a:t>
            </a:r>
            <a:br>
              <a:rPr lang="fr-FR" sz="1100" dirty="0" smtClean="0">
                <a:solidFill>
                  <a:srgbClr val="2B2D74"/>
                </a:solidFill>
              </a:rPr>
            </a:br>
            <a:r>
              <a:rPr lang="fr-FR" sz="1100" dirty="0" smtClean="0">
                <a:solidFill>
                  <a:srgbClr val="2B2D74"/>
                </a:solidFill>
              </a:rPr>
              <a:t>- Salles de cours équipées de moyens multi media.</a:t>
            </a:r>
          </a:p>
          <a:p>
            <a:pPr marL="171450" indent="-171450" defTabSz="914400" eaLnBrk="0" fontAlgn="base" hangingPunct="0">
              <a:spcBef>
                <a:spcPct val="0"/>
              </a:spcBef>
              <a:spcAft>
                <a:spcPct val="0"/>
              </a:spcAft>
            </a:pPr>
            <a:r>
              <a:rPr lang="fr-FR" sz="1100" smtClean="0">
                <a:solidFill>
                  <a:srgbClr val="2B2D74"/>
                </a:solidFill>
              </a:rPr>
              <a:t>	-</a:t>
            </a:r>
            <a:r>
              <a:rPr lang="fr-FR" sz="1100" dirty="0" smtClean="0">
                <a:solidFill>
                  <a:srgbClr val="2B2D74"/>
                </a:solidFill>
              </a:rPr>
              <a:t>2 Simulateurs </a:t>
            </a:r>
            <a:r>
              <a:rPr lang="fr-FR" sz="1100" smtClean="0">
                <a:solidFill>
                  <a:srgbClr val="2B2D74"/>
                </a:solidFill>
              </a:rPr>
              <a:t>de conduite</a:t>
            </a:r>
            <a:r>
              <a:rPr lang="fr-FR" sz="1100" dirty="0" smtClean="0">
                <a:solidFill>
                  <a:srgbClr val="2B2D74"/>
                </a:solidFill>
              </a:rPr>
              <a:t/>
            </a:r>
            <a:br>
              <a:rPr lang="fr-FR" sz="1100" dirty="0" smtClean="0">
                <a:solidFill>
                  <a:srgbClr val="2B2D74"/>
                </a:solidFill>
              </a:rPr>
            </a:br>
            <a:r>
              <a:rPr lang="fr-FR" sz="1100" dirty="0" smtClean="0">
                <a:solidFill>
                  <a:srgbClr val="2B2D74"/>
                </a:solidFill>
              </a:rPr>
              <a:t>- Maquettes </a:t>
            </a:r>
            <a:br>
              <a:rPr lang="fr-FR" sz="1100" dirty="0" smtClean="0">
                <a:solidFill>
                  <a:srgbClr val="2B2D74"/>
                </a:solidFill>
              </a:rPr>
            </a:br>
            <a:r>
              <a:rPr lang="fr-FR" sz="1100" dirty="0" smtClean="0">
                <a:solidFill>
                  <a:srgbClr val="2B2D74"/>
                </a:solidFill>
              </a:rPr>
              <a:t>- Aires d’évolution spécialement aménagées.</a:t>
            </a:r>
            <a:br>
              <a:rPr lang="fr-FR" sz="1100" dirty="0" smtClean="0">
                <a:solidFill>
                  <a:srgbClr val="2B2D74"/>
                </a:solidFill>
              </a:rPr>
            </a:br>
            <a:r>
              <a:rPr lang="fr-FR" sz="1100" dirty="0" smtClean="0">
                <a:solidFill>
                  <a:srgbClr val="2B2D74"/>
                </a:solidFill>
              </a:rPr>
              <a:t>- Véhicules de transport en commun adaptés à l’enseignement.</a:t>
            </a:r>
            <a:br>
              <a:rPr lang="fr-FR" sz="1100" dirty="0" smtClean="0">
                <a:solidFill>
                  <a:srgbClr val="2B2D74"/>
                </a:solidFill>
              </a:rPr>
            </a:br>
            <a:r>
              <a:rPr lang="fr-FR" sz="1100" dirty="0" smtClean="0">
                <a:solidFill>
                  <a:srgbClr val="2B2D74"/>
                </a:solidFill>
              </a:rPr>
              <a:t>- Fiche de suivi et livret d’apprentissage.</a:t>
            </a:r>
            <a:br>
              <a:rPr lang="fr-FR" sz="1100" dirty="0" smtClean="0">
                <a:solidFill>
                  <a:srgbClr val="2B2D74"/>
                </a:solidFill>
              </a:rPr>
            </a:br>
            <a:r>
              <a:rPr lang="fr-FR" sz="1100" dirty="0" smtClean="0">
                <a:solidFill>
                  <a:srgbClr val="2B2D74"/>
                </a:solidFill>
              </a:rPr>
              <a:t>- Fourniture de supports pédagogiques spécifiques.</a:t>
            </a:r>
          </a:p>
          <a:p>
            <a:pPr marL="171450" indent="-171450" defTabSz="914400" eaLnBrk="0" fontAlgn="base" hangingPunct="0">
              <a:spcBef>
                <a:spcPct val="0"/>
              </a:spcBef>
              <a:spcAft>
                <a:spcPct val="0"/>
              </a:spcAft>
              <a:buFontTx/>
              <a:buChar char="-"/>
            </a:pPr>
            <a:endParaRPr lang="fr-FR" sz="1100" dirty="0" smtClean="0">
              <a:solidFill>
                <a:srgbClr val="2B2D74"/>
              </a:solidFill>
            </a:endParaRPr>
          </a:p>
          <a:p>
            <a:pPr marL="171450" indent="-171450" defTabSz="914400" eaLnBrk="0" fontAlgn="base" hangingPunct="0">
              <a:spcBef>
                <a:spcPct val="0"/>
              </a:spcBef>
              <a:spcAft>
                <a:spcPct val="0"/>
              </a:spcAft>
              <a:buFontTx/>
              <a:buChar char="-"/>
            </a:pPr>
            <a:r>
              <a:rPr lang="fr-FR" sz="1100" dirty="0" smtClean="0">
                <a:solidFill>
                  <a:srgbClr val="2B2D74"/>
                </a:solidFill>
              </a:rPr>
              <a:t> Épreuves pratiques de l’examen du permis de conduire de la catégorie D :  Hors-Circulation et Circulation à l’issue de la formation selon les  places attribuées par les services préfectoraux)</a:t>
            </a:r>
          </a:p>
          <a:p>
            <a:pPr marL="171450" indent="-171450" defTabSz="914400" eaLnBrk="0" fontAlgn="base" hangingPunct="0">
              <a:spcBef>
                <a:spcPct val="0"/>
              </a:spcBef>
              <a:spcAft>
                <a:spcPct val="0"/>
              </a:spcAft>
              <a:buFontTx/>
              <a:buChar char="-"/>
            </a:pPr>
            <a:endParaRPr lang="fr-FR" altLang="fr-FR" sz="1100" dirty="0">
              <a:solidFill>
                <a:srgbClr val="2B2D74"/>
              </a:solidFill>
            </a:endParaRPr>
          </a:p>
          <a:p>
            <a:pPr marR="0" lvl="0" algn="l" defTabSz="914400" rtl="0" eaLnBrk="0" fontAlgn="base" latinLnBrk="0" hangingPunct="0">
              <a:lnSpc>
                <a:spcPct val="100000"/>
              </a:lnSpc>
              <a:spcBef>
                <a:spcPct val="0"/>
              </a:spcBef>
              <a:spcAft>
                <a:spcPct val="0"/>
              </a:spcAft>
              <a:buClrTx/>
              <a:buSzTx/>
              <a:tabLst/>
            </a:pPr>
            <a:r>
              <a:rPr lang="fr-FR" altLang="fr-FR" sz="1100" dirty="0" smtClean="0">
                <a:solidFill>
                  <a:srgbClr val="2B2D74"/>
                </a:solidFill>
              </a:rPr>
              <a:t> </a:t>
            </a:r>
            <a:endParaRPr kumimoji="0" lang="fr-FR" altLang="fr-FR" sz="1100" b="0" i="0" u="none" strike="noStrike" cap="none" normalizeH="0" baseline="0" dirty="0" smtClean="0">
              <a:ln>
                <a:noFill/>
              </a:ln>
              <a:solidFill>
                <a:srgbClr val="2B2D74"/>
              </a:solidFill>
              <a:effectLst/>
            </a:endParaRPr>
          </a:p>
        </p:txBody>
      </p:sp>
      <p:sp>
        <p:nvSpPr>
          <p:cNvPr id="22" name="Text Box 17"/>
          <p:cNvSpPr txBox="1">
            <a:spLocks noChangeArrowheads="1"/>
          </p:cNvSpPr>
          <p:nvPr/>
        </p:nvSpPr>
        <p:spPr bwMode="auto">
          <a:xfrm>
            <a:off x="420072" y="4443211"/>
            <a:ext cx="2978150" cy="1764406"/>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171450" lvl="0" indent="-171450" algn="just" defTabSz="914400" eaLnBrk="0" fontAlgn="base" hangingPunct="0">
              <a:spcBef>
                <a:spcPct val="0"/>
              </a:spcBef>
              <a:spcAft>
                <a:spcPct val="0"/>
              </a:spcAft>
            </a:pPr>
            <a:r>
              <a:rPr lang="fr-FR" sz="1100" dirty="0" smtClean="0">
                <a:solidFill>
                  <a:srgbClr val="2B2D74"/>
                </a:solidFill>
              </a:rPr>
              <a:t>-    Avoir 24 ans</a:t>
            </a:r>
          </a:p>
          <a:p>
            <a:pPr marL="171450" lvl="0" indent="-171450" algn="just" defTabSz="914400" eaLnBrk="0" fontAlgn="base" hangingPunct="0">
              <a:spcBef>
                <a:spcPct val="0"/>
              </a:spcBef>
              <a:spcAft>
                <a:spcPct val="0"/>
              </a:spcAft>
            </a:pPr>
            <a:r>
              <a:rPr lang="fr-FR" sz="1100" dirty="0" smtClean="0">
                <a:solidFill>
                  <a:srgbClr val="2B2D74"/>
                </a:solidFill>
              </a:rPr>
              <a:t>-     Être titulaire du permis B en cours de validité</a:t>
            </a:r>
          </a:p>
          <a:p>
            <a:pPr marL="171450" lvl="0" indent="-171450" algn="just" defTabSz="914400" eaLnBrk="0" fontAlgn="base" hangingPunct="0">
              <a:spcBef>
                <a:spcPct val="0"/>
              </a:spcBef>
              <a:spcAft>
                <a:spcPct val="0"/>
              </a:spcAft>
              <a:buFontTx/>
              <a:buChar char="-"/>
            </a:pPr>
            <a:r>
              <a:rPr lang="fr-FR" sz="1100" dirty="0" smtClean="0">
                <a:solidFill>
                  <a:srgbClr val="2B2D74"/>
                </a:solidFill>
              </a:rPr>
              <a:t>Avoir une pièce d’identité en cours de validité</a:t>
            </a:r>
          </a:p>
          <a:p>
            <a:pPr marL="171450" lvl="0" indent="-171450" algn="just" defTabSz="914400" eaLnBrk="0" fontAlgn="base" hangingPunct="0">
              <a:spcBef>
                <a:spcPct val="0"/>
              </a:spcBef>
              <a:spcAft>
                <a:spcPct val="0"/>
              </a:spcAft>
              <a:buFontTx/>
              <a:buChar char="-"/>
            </a:pPr>
            <a:r>
              <a:rPr lang="fr-FR" sz="1100" dirty="0" smtClean="0">
                <a:solidFill>
                  <a:srgbClr val="2B2D74"/>
                </a:solidFill>
              </a:rPr>
              <a:t> Être reconnu apte lors d’une visite médicale auprès d’un médecin agréé pour les permis de conduire,</a:t>
            </a:r>
          </a:p>
          <a:p>
            <a:pPr marL="171450" lvl="0" indent="-171450" algn="just" defTabSz="914400" eaLnBrk="0" fontAlgn="base" hangingPunct="0">
              <a:spcBef>
                <a:spcPct val="0"/>
              </a:spcBef>
              <a:spcAft>
                <a:spcPct val="0"/>
              </a:spcAft>
              <a:buFontTx/>
              <a:buChar char="-"/>
            </a:pPr>
            <a:r>
              <a:rPr lang="fr-FR" sz="1100" dirty="0" smtClean="0">
                <a:solidFill>
                  <a:srgbClr val="2B2D74"/>
                </a:solidFill>
              </a:rPr>
              <a:t> Savoir lire et écrire la langue Française,</a:t>
            </a:r>
          </a:p>
          <a:p>
            <a:pPr marL="171450" lvl="0" indent="-171450" algn="just" defTabSz="914400" eaLnBrk="0" fontAlgn="base" hangingPunct="0">
              <a:spcBef>
                <a:spcPct val="0"/>
              </a:spcBef>
              <a:spcAft>
                <a:spcPct val="0"/>
              </a:spcAft>
              <a:buFontTx/>
              <a:buChar char="-"/>
            </a:pPr>
            <a:r>
              <a:rPr lang="fr-FR" sz="1100" dirty="0" smtClean="0">
                <a:solidFill>
                  <a:srgbClr val="2B2D74"/>
                </a:solidFill>
              </a:rPr>
              <a:t> Avoir satisfait à une évaluation préalable après l’information Collective.</a:t>
            </a:r>
            <a:endParaRPr kumimoji="0" lang="fr-FR" altLang="fr-FR" sz="1100" b="0" i="0" u="none" strike="noStrike" cap="none" normalizeH="0" baseline="0" dirty="0" smtClean="0">
              <a:ln>
                <a:noFill/>
              </a:ln>
              <a:solidFill>
                <a:srgbClr val="2B2D74"/>
              </a:solidFill>
              <a:effectLst/>
            </a:endParaRPr>
          </a:p>
        </p:txBody>
      </p:sp>
      <p:sp>
        <p:nvSpPr>
          <p:cNvPr id="23" name="Text Box 17"/>
          <p:cNvSpPr txBox="1">
            <a:spLocks noChangeArrowheads="1"/>
          </p:cNvSpPr>
          <p:nvPr/>
        </p:nvSpPr>
        <p:spPr bwMode="auto">
          <a:xfrm>
            <a:off x="321219" y="9002333"/>
            <a:ext cx="6684888" cy="81909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rgbClr val="2B2D74"/>
              </a:solidFill>
              <a:effectLst/>
            </a:endParaRPr>
          </a:p>
        </p:txBody>
      </p:sp>
      <p:sp>
        <p:nvSpPr>
          <p:cNvPr id="12" name="Rectangle 11"/>
          <p:cNvSpPr/>
          <p:nvPr/>
        </p:nvSpPr>
        <p:spPr>
          <a:xfrm>
            <a:off x="388522" y="6303847"/>
            <a:ext cx="3020457" cy="600164"/>
          </a:xfrm>
          <a:prstGeom prst="rect">
            <a:avLst/>
          </a:prstGeom>
        </p:spPr>
        <p:txBody>
          <a:bodyPr wrap="square">
            <a:spAutoFit/>
          </a:bodyPr>
          <a:lstStyle/>
          <a:p>
            <a:pPr algn="just"/>
            <a:r>
              <a:rPr lang="fr-FR" sz="1100" dirty="0" smtClean="0">
                <a:solidFill>
                  <a:srgbClr val="2B2D74"/>
                </a:solidFill>
                <a:latin typeface="Calibri" panose="020F0502020204030204" pitchFamily="34" charset="0"/>
                <a:ea typeface="Calibri" panose="020F0502020204030204" pitchFamily="34" charset="0"/>
              </a:rPr>
              <a:t>N.B. : pour les demandeurs d’emploi les frais pédagogiques sont entièrement pris en charge par la Région Grand Est.</a:t>
            </a:r>
            <a:endParaRPr lang="fr-FR" sz="1100" dirty="0">
              <a:solidFill>
                <a:srgbClr val="2B2D74"/>
              </a:solidFill>
            </a:endParaRPr>
          </a:p>
        </p:txBody>
      </p:sp>
      <p:grpSp>
        <p:nvGrpSpPr>
          <p:cNvPr id="13" name="Group 2"/>
          <p:cNvGrpSpPr>
            <a:grpSpLocks/>
          </p:cNvGrpSpPr>
          <p:nvPr/>
        </p:nvGrpSpPr>
        <p:grpSpPr bwMode="auto">
          <a:xfrm>
            <a:off x="321219" y="3981612"/>
            <a:ext cx="540000" cy="540000"/>
            <a:chOff x="111145290" y="107829132"/>
            <a:chExt cx="648000" cy="648000"/>
          </a:xfrm>
        </p:grpSpPr>
        <p:sp>
          <p:nvSpPr>
            <p:cNvPr id="14" name="Oval 3"/>
            <p:cNvSpPr>
              <a:spLocks noChangeArrowheads="1"/>
            </p:cNvSpPr>
            <p:nvPr/>
          </p:nvSpPr>
          <p:spPr bwMode="auto">
            <a:xfrm>
              <a:off x="111145290" y="107829132"/>
              <a:ext cx="648000" cy="648000"/>
            </a:xfrm>
            <a:prstGeom prst="ellipse">
              <a:avLst/>
            </a:prstGeom>
            <a:solidFill>
              <a:srgbClr val="F9603A"/>
            </a:solidFill>
            <a:ln w="25400" algn="ctr">
              <a:solidFill>
                <a:srgbClr val="F9603A"/>
              </a:solidFill>
              <a:round/>
              <a:headEnd/>
              <a:tailEnd/>
            </a:ln>
            <a:effectLst/>
            <a:extLst>
              <a:ext uri="{AF507438-7753-43E0-B8FC-AC1667EBCBE1}">
                <a14:hiddenEffects xmlns:a14="http://schemas.microsoft.com/office/drawing/2010/main" xmlns="">
                  <a:effectLst>
                    <a:outerShdw dist="35921" dir="2700000" algn="ctr" rotWithShape="0">
                      <a:srgbClr val="2B2E92"/>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pic>
          <p:nvPicPr>
            <p:cNvPr id="2052" name="Picture 4" descr="qu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219884" y="107866232"/>
              <a:ext cx="505822" cy="492640"/>
            </a:xfrm>
            <a:prstGeom prst="rect">
              <a:avLst/>
            </a:prstGeom>
            <a:noFill/>
            <a:ln>
              <a:noFill/>
            </a:ln>
            <a:effectLst/>
            <a:extLst>
              <a:ext uri="{909E8E84-426E-40DD-AFC4-6F175D3DCCD1}">
                <a14:hiddenFill xmlns:a14="http://schemas.microsoft.com/office/drawing/2010/main" xmlns="">
                  <a:solidFill>
                    <a:srgbClr val="FDC82F"/>
                  </a:solidFill>
                </a14:hiddenFill>
              </a:ext>
              <a:ext uri="{91240B29-F687-4F45-9708-019B960494DF}">
                <a14:hiddenLine xmlns:a14="http://schemas.microsoft.com/office/drawing/2010/main" xmlns="" w="25400" algn="ctr">
                  <a:solidFill>
                    <a:srgbClr val="2B2E92"/>
                  </a:solidFill>
                  <a:miter lim="800000"/>
                  <a:headEnd/>
                  <a:tailEnd/>
                </a14:hiddenLine>
              </a:ext>
              <a:ext uri="{AF507438-7753-43E0-B8FC-AC1667EBCBE1}">
                <a14:hiddenEffects xmlns:a14="http://schemas.microsoft.com/office/drawing/2010/main" xmlns="">
                  <a:effectLst>
                    <a:outerShdw dist="35921" dir="2700000" algn="ctr" rotWithShape="0">
                      <a:srgbClr val="2B2E92"/>
                    </a:outerShdw>
                  </a:effectLst>
                </a14:hiddenEffects>
              </a:ext>
            </a:extLst>
          </p:spPr>
        </p:pic>
      </p:grpSp>
      <p:grpSp>
        <p:nvGrpSpPr>
          <p:cNvPr id="15" name="Group 5"/>
          <p:cNvGrpSpPr>
            <a:grpSpLocks/>
          </p:cNvGrpSpPr>
          <p:nvPr/>
        </p:nvGrpSpPr>
        <p:grpSpPr bwMode="auto">
          <a:xfrm>
            <a:off x="321219" y="1637396"/>
            <a:ext cx="540000" cy="540000"/>
            <a:chOff x="107746800" y="107249206"/>
            <a:chExt cx="360000" cy="360000"/>
          </a:xfrm>
        </p:grpSpPr>
        <p:sp>
          <p:nvSpPr>
            <p:cNvPr id="16" name="Oval 6"/>
            <p:cNvSpPr>
              <a:spLocks noChangeArrowheads="1"/>
            </p:cNvSpPr>
            <p:nvPr/>
          </p:nvSpPr>
          <p:spPr bwMode="auto">
            <a:xfrm>
              <a:off x="107746800" y="107249206"/>
              <a:ext cx="360000" cy="360000"/>
            </a:xfrm>
            <a:prstGeom prst="ellipse">
              <a:avLst/>
            </a:prstGeom>
            <a:solidFill>
              <a:srgbClr val="F9603A"/>
            </a:solidFill>
            <a:ln w="25400" algn="ctr">
              <a:solidFill>
                <a:srgbClr val="F9603A"/>
              </a:solidFill>
              <a:round/>
              <a:headEnd/>
              <a:tailEnd/>
            </a:ln>
            <a:effectLst/>
            <a:extLst>
              <a:ext uri="{AF507438-7753-43E0-B8FC-AC1667EBCBE1}">
                <a14:hiddenEffects xmlns:a14="http://schemas.microsoft.com/office/drawing/2010/main" xmlns="">
                  <a:effectLst>
                    <a:outerShdw dist="35921" dir="2700000" algn="ctr" rotWithShape="0">
                      <a:srgbClr val="2B2E9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2055" name="Picture 7" descr="conf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761639" y="107263453"/>
              <a:ext cx="335417" cy="335416"/>
            </a:xfrm>
            <a:prstGeom prst="rect">
              <a:avLst/>
            </a:prstGeom>
            <a:noFill/>
            <a:ln>
              <a:noFill/>
            </a:ln>
            <a:effectLst/>
            <a:extLst>
              <a:ext uri="{909E8E84-426E-40DD-AFC4-6F175D3DCCD1}">
                <a14:hiddenFill xmlns:a14="http://schemas.microsoft.com/office/drawing/2010/main" xmlns="">
                  <a:solidFill>
                    <a:srgbClr val="FDC82F"/>
                  </a:solidFill>
                </a14:hiddenFill>
              </a:ext>
              <a:ext uri="{91240B29-F687-4F45-9708-019B960494DF}">
                <a14:hiddenLine xmlns:a14="http://schemas.microsoft.com/office/drawing/2010/main" xmlns="" w="25400" algn="ctr">
                  <a:solidFill>
                    <a:srgbClr val="2B2E92"/>
                  </a:solidFill>
                  <a:miter lim="800000"/>
                  <a:headEnd/>
                  <a:tailEnd/>
                </a14:hiddenLine>
              </a:ext>
              <a:ext uri="{AF507438-7753-43E0-B8FC-AC1667EBCBE1}">
                <a14:hiddenEffects xmlns:a14="http://schemas.microsoft.com/office/drawing/2010/main" xmlns="">
                  <a:effectLst>
                    <a:outerShdw dist="35921" dir="2700000" algn="ctr" rotWithShape="0">
                      <a:srgbClr val="2B2E92"/>
                    </a:outerShdw>
                  </a:effectLst>
                </a14:hiddenEffects>
              </a:ext>
            </a:extLst>
          </p:spPr>
        </p:pic>
      </p:grpSp>
      <p:grpSp>
        <p:nvGrpSpPr>
          <p:cNvPr id="17" name="Group 8"/>
          <p:cNvGrpSpPr>
            <a:grpSpLocks/>
          </p:cNvGrpSpPr>
          <p:nvPr/>
        </p:nvGrpSpPr>
        <p:grpSpPr bwMode="auto">
          <a:xfrm>
            <a:off x="3835354" y="1665598"/>
            <a:ext cx="540000" cy="540000"/>
            <a:chOff x="109859027" y="108677844"/>
            <a:chExt cx="720000" cy="720000"/>
          </a:xfrm>
        </p:grpSpPr>
        <p:sp>
          <p:nvSpPr>
            <p:cNvPr id="18" name="Oval 9"/>
            <p:cNvSpPr>
              <a:spLocks noChangeArrowheads="1"/>
            </p:cNvSpPr>
            <p:nvPr/>
          </p:nvSpPr>
          <p:spPr bwMode="auto">
            <a:xfrm>
              <a:off x="109859027" y="108677844"/>
              <a:ext cx="720000" cy="720000"/>
            </a:xfrm>
            <a:prstGeom prst="ellipse">
              <a:avLst/>
            </a:prstGeom>
            <a:solidFill>
              <a:srgbClr val="F9603A"/>
            </a:solidFill>
            <a:ln w="25400" algn="ctr">
              <a:solidFill>
                <a:srgbClr val="F9603A"/>
              </a:solidFill>
              <a:round/>
              <a:headEnd/>
              <a:tailEnd/>
            </a:ln>
            <a:effectLst/>
            <a:extLst>
              <a:ext uri="{AF507438-7753-43E0-B8FC-AC1667EBCBE1}">
                <a14:hiddenEffects xmlns:a14="http://schemas.microsoft.com/office/drawing/2010/main" xmlns="">
                  <a:effectLst>
                    <a:outerShdw dist="35921" dir="2700000" algn="ctr" rotWithShape="0">
                      <a:srgbClr val="2B2E92"/>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pic>
          <p:nvPicPr>
            <p:cNvPr id="2058" name="Picture 10" descr="parametre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9971552" y="108775631"/>
              <a:ext cx="509906" cy="524844"/>
            </a:xfrm>
            <a:prstGeom prst="rect">
              <a:avLst/>
            </a:prstGeom>
            <a:noFill/>
            <a:ln>
              <a:noFill/>
            </a:ln>
            <a:effectLst/>
            <a:extLst>
              <a:ext uri="{909E8E84-426E-40DD-AFC4-6F175D3DCCD1}">
                <a14:hiddenFill xmlns:a14="http://schemas.microsoft.com/office/drawing/2010/main" xmlns="">
                  <a:solidFill>
                    <a:srgbClr val="FDC82F"/>
                  </a:solidFill>
                </a14:hiddenFill>
              </a:ext>
              <a:ext uri="{91240B29-F687-4F45-9708-019B960494DF}">
                <a14:hiddenLine xmlns:a14="http://schemas.microsoft.com/office/drawing/2010/main" xmlns="" w="25400" algn="ctr">
                  <a:solidFill>
                    <a:srgbClr val="2B2E92"/>
                  </a:solidFill>
                  <a:miter lim="800000"/>
                  <a:headEnd/>
                  <a:tailEnd/>
                </a14:hiddenLine>
              </a:ext>
              <a:ext uri="{AF507438-7753-43E0-B8FC-AC1667EBCBE1}">
                <a14:hiddenEffects xmlns:a14="http://schemas.microsoft.com/office/drawing/2010/main" xmlns="">
                  <a:effectLst>
                    <a:outerShdw dist="35921" dir="2700000" algn="ctr" rotWithShape="0">
                      <a:srgbClr val="2B2E92"/>
                    </a:outerShdw>
                  </a:effectLst>
                </a14:hiddenEffects>
              </a:ext>
            </a:extLst>
          </p:spPr>
        </p:pic>
      </p:grpSp>
      <p:pic>
        <p:nvPicPr>
          <p:cNvPr id="2059" name="Picture 11" descr="promotion"/>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84039" y="7837898"/>
            <a:ext cx="540000" cy="540000"/>
          </a:xfrm>
          <a:prstGeom prst="ellipse">
            <a:avLst/>
          </a:prstGeom>
          <a:solidFill>
            <a:srgbClr val="F9603A"/>
          </a:solidFill>
          <a:ln w="25400" algn="ctr">
            <a:solidFill>
              <a:srgbClr val="F9603A"/>
            </a:solidFill>
            <a:round/>
            <a:headEnd/>
            <a:tailEnd/>
          </a:ln>
          <a:effectLst/>
          <a:extLst>
            <a:ext uri="{AF507438-7753-43E0-B8FC-AC1667EBCBE1}">
              <a14:hiddenEffects xmlns:a14="http://schemas.microsoft.com/office/drawing/2010/main" xmlns="">
                <a:effectLst>
                  <a:outerShdw dist="35921" dir="2700000" algn="ctr" rotWithShape="0">
                    <a:srgbClr val="2B2E92"/>
                  </a:outerShdw>
                </a:effectLst>
              </a14:hiddenEffects>
            </a:ext>
          </a:extLst>
        </p:spPr>
      </p:pic>
      <p:grpSp>
        <p:nvGrpSpPr>
          <p:cNvPr id="19" name="Group 12"/>
          <p:cNvGrpSpPr>
            <a:grpSpLocks/>
          </p:cNvGrpSpPr>
          <p:nvPr/>
        </p:nvGrpSpPr>
        <p:grpSpPr bwMode="auto">
          <a:xfrm>
            <a:off x="368557" y="7276545"/>
            <a:ext cx="540000" cy="540000"/>
            <a:chOff x="108292900" y="113372000"/>
            <a:chExt cx="360000" cy="360000"/>
          </a:xfrm>
        </p:grpSpPr>
        <p:sp>
          <p:nvSpPr>
            <p:cNvPr id="24" name="Oval 13"/>
            <p:cNvSpPr>
              <a:spLocks noChangeArrowheads="1"/>
            </p:cNvSpPr>
            <p:nvPr/>
          </p:nvSpPr>
          <p:spPr bwMode="auto">
            <a:xfrm>
              <a:off x="108292900" y="113372000"/>
              <a:ext cx="360000" cy="360000"/>
            </a:xfrm>
            <a:prstGeom prst="ellipse">
              <a:avLst/>
            </a:prstGeom>
            <a:solidFill>
              <a:srgbClr val="F9603A"/>
            </a:solidFill>
            <a:ln w="25400" algn="ctr">
              <a:solidFill>
                <a:srgbClr val="F9603A"/>
              </a:solidFill>
              <a:round/>
              <a:headEnd/>
              <a:tailEnd/>
            </a:ln>
            <a:effectLst/>
            <a:extLst>
              <a:ext uri="{AF507438-7753-43E0-B8FC-AC1667EBCBE1}">
                <a14:hiddenEffects xmlns:a14="http://schemas.microsoft.com/office/drawing/2010/main" xmlns="">
                  <a:effectLst>
                    <a:outerShdw dist="35921" dir="2700000" algn="ctr" rotWithShape="0">
                      <a:srgbClr val="2B2E92"/>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pic>
          <p:nvPicPr>
            <p:cNvPr id="2062" name="Picture 14" descr="site-internet"/>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8337681" y="113411083"/>
              <a:ext cx="294060" cy="294060"/>
            </a:xfrm>
            <a:prstGeom prst="rect">
              <a:avLst/>
            </a:prstGeom>
            <a:noFill/>
            <a:ln>
              <a:noFill/>
            </a:ln>
            <a:effectLst/>
            <a:extLst>
              <a:ext uri="{909E8E84-426E-40DD-AFC4-6F175D3DCCD1}">
                <a14:hiddenFill xmlns:a14="http://schemas.microsoft.com/office/drawing/2010/main" xmlns="">
                  <a:solidFill>
                    <a:srgbClr val="FDC82F"/>
                  </a:solidFill>
                </a14:hiddenFill>
              </a:ext>
              <a:ext uri="{91240B29-F687-4F45-9708-019B960494DF}">
                <a14:hiddenLine xmlns:a14="http://schemas.microsoft.com/office/drawing/2010/main" xmlns="" w="25400" algn="ctr">
                  <a:solidFill>
                    <a:srgbClr val="2B2E92"/>
                  </a:solidFill>
                  <a:miter lim="800000"/>
                  <a:headEnd/>
                  <a:tailEnd/>
                </a14:hiddenLine>
              </a:ext>
              <a:ext uri="{AF507438-7753-43E0-B8FC-AC1667EBCBE1}">
                <a14:hiddenEffects xmlns:a14="http://schemas.microsoft.com/office/drawing/2010/main" xmlns="">
                  <a:effectLst>
                    <a:outerShdw dist="35921" dir="2700000" algn="ctr" rotWithShape="0">
                      <a:srgbClr val="2B2E92"/>
                    </a:outerShdw>
                  </a:effectLst>
                </a14:hiddenEffects>
              </a:ext>
            </a:extLst>
          </p:spPr>
        </p:pic>
      </p:grpSp>
      <p:sp>
        <p:nvSpPr>
          <p:cNvPr id="39" name="Text Box 11"/>
          <p:cNvSpPr txBox="1">
            <a:spLocks noChangeArrowheads="1"/>
          </p:cNvSpPr>
          <p:nvPr/>
        </p:nvSpPr>
        <p:spPr bwMode="auto">
          <a:xfrm>
            <a:off x="4901797" y="8021014"/>
            <a:ext cx="2400300" cy="31750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400" b="1" dirty="0" smtClean="0">
                <a:solidFill>
                  <a:srgbClr val="F9603A"/>
                </a:solidFill>
                <a:latin typeface="Tahoma" panose="020B0604030504040204" pitchFamily="34" charset="0"/>
                <a:ea typeface="Tahoma" panose="020B0604030504040204" pitchFamily="34" charset="0"/>
                <a:cs typeface="Tahoma" panose="020B0604030504040204" pitchFamily="34" charset="0"/>
              </a:rPr>
              <a:t>BON À SAVOIR</a:t>
            </a:r>
            <a:endParaRPr kumimoji="0" lang="fr-FR" altLang="fr-FR" sz="1400" b="0" i="0" u="none" strike="noStrike" cap="none" normalizeH="0" baseline="0" dirty="0" smtClean="0">
              <a:ln>
                <a:noFill/>
              </a:ln>
              <a:solidFill>
                <a:srgbClr val="F9603A"/>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2063" name="Picture 15" descr="Logo RS"/>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02178" y="10150848"/>
            <a:ext cx="1066800" cy="290513"/>
          </a:xfrm>
          <a:prstGeom prst="rect">
            <a:avLst/>
          </a:prstGeom>
          <a:noFill/>
          <a:ln>
            <a:noFill/>
          </a:ln>
          <a:effectLst/>
          <a:extLst>
            <a:ext uri="{909E8E84-426E-40DD-AFC4-6F175D3DCCD1}">
              <a14:hiddenFill xmlns:a14="http://schemas.microsoft.com/office/drawing/2010/main" xmlns="">
                <a:solidFill>
                  <a:srgbClr val="FDC82F"/>
                </a:solidFill>
              </a14:hiddenFill>
            </a:ext>
            <a:ext uri="{91240B29-F687-4F45-9708-019B960494DF}">
              <a14:hiddenLine xmlns:a14="http://schemas.microsoft.com/office/drawing/2010/main" xmlns="" w="25400" algn="ctr">
                <a:solidFill>
                  <a:srgbClr val="2B2D74"/>
                </a:solidFill>
                <a:miter lim="800000"/>
                <a:headEnd/>
                <a:tailEnd/>
              </a14:hiddenLine>
            </a:ext>
            <a:ext uri="{AF507438-7753-43E0-B8FC-AC1667EBCBE1}">
              <a14:hiddenEffects xmlns:a14="http://schemas.microsoft.com/office/drawing/2010/main" xmlns="">
                <a:effectLst>
                  <a:outerShdw dist="35921" dir="2700000" algn="ctr" rotWithShape="0">
                    <a:srgbClr val="2B2D74"/>
                  </a:outerShdw>
                </a:effectLst>
              </a14:hiddenEffects>
            </a:ext>
          </a:extLst>
        </p:spPr>
      </p:pic>
      <p:pic>
        <p:nvPicPr>
          <p:cNvPr id="2064" name="Picture 16" descr="Logo RGE RVB"/>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684139" y="9964271"/>
            <a:ext cx="1651437" cy="553181"/>
          </a:xfrm>
          <a:prstGeom prst="rect">
            <a:avLst/>
          </a:prstGeom>
          <a:noFill/>
          <a:ln>
            <a:noFill/>
          </a:ln>
          <a:effectLst/>
          <a:extLst>
            <a:ext uri="{909E8E84-426E-40DD-AFC4-6F175D3DCCD1}">
              <a14:hiddenFill xmlns:a14="http://schemas.microsoft.com/office/drawing/2010/main" xmlns="">
                <a:solidFill>
                  <a:srgbClr val="FDC82F"/>
                </a:solidFill>
              </a14:hiddenFill>
            </a:ext>
            <a:ext uri="{91240B29-F687-4F45-9708-019B960494DF}">
              <a14:hiddenLine xmlns:a14="http://schemas.microsoft.com/office/drawing/2010/main" xmlns="" w="25400" algn="ctr">
                <a:solidFill>
                  <a:srgbClr val="2B2D74"/>
                </a:solidFill>
                <a:miter lim="800000"/>
                <a:headEnd/>
                <a:tailEnd/>
              </a14:hiddenLine>
            </a:ext>
            <a:ext uri="{AF507438-7753-43E0-B8FC-AC1667EBCBE1}">
              <a14:hiddenEffects xmlns:a14="http://schemas.microsoft.com/office/drawing/2010/main" xmlns="">
                <a:effectLst>
                  <a:outerShdw dist="35921" dir="2700000" algn="ctr" rotWithShape="0">
                    <a:srgbClr val="2B2D74"/>
                  </a:outerShdw>
                </a:effectLst>
              </a14:hiddenEffects>
            </a:ext>
          </a:extLst>
        </p:spPr>
      </p:pic>
      <p:pic>
        <p:nvPicPr>
          <p:cNvPr id="30" name="Image 29" descr="logo MGFE By AFTRAL quadri baseline.png"/>
          <p:cNvPicPr>
            <a:picLocks noChangeAspect="1"/>
          </p:cNvPicPr>
          <p:nvPr/>
        </p:nvPicPr>
        <p:blipFill>
          <a:blip r:embed="rId9" cstate="print"/>
          <a:stretch>
            <a:fillRect/>
          </a:stretch>
        </p:blipFill>
        <p:spPr>
          <a:xfrm>
            <a:off x="0" y="8178272"/>
            <a:ext cx="4069724" cy="2183542"/>
          </a:xfrm>
          <a:prstGeom prst="rect">
            <a:avLst/>
          </a:prstGeom>
        </p:spPr>
      </p:pic>
    </p:spTree>
    <p:extLst>
      <p:ext uri="{BB962C8B-B14F-4D97-AF65-F5344CB8AC3E}">
        <p14:creationId xmlns:p14="http://schemas.microsoft.com/office/powerpoint/2010/main" xmlns="" val="3707327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ADE31F43431C4C920CC4BF501E2E95" ma:contentTypeVersion="14" ma:contentTypeDescription="Crée un document." ma:contentTypeScope="" ma:versionID="fd4133e5e335eb9665f52fc235147428">
  <xsd:schema xmlns:xsd="http://www.w3.org/2001/XMLSchema" xmlns:xs="http://www.w3.org/2001/XMLSchema" xmlns:p="http://schemas.microsoft.com/office/2006/metadata/properties" xmlns:ns3="8e6006d1-6196-4d68-969d-e68c70542402" xmlns:ns4="a8ee6c9f-8adf-40a4-a798-63804cd1d9b7" targetNamespace="http://schemas.microsoft.com/office/2006/metadata/properties" ma:root="true" ma:fieldsID="c6759c419ab01bb3ce6e2b004305760b" ns3:_="" ns4:_="">
    <xsd:import namespace="8e6006d1-6196-4d68-969d-e68c70542402"/>
    <xsd:import namespace="a8ee6c9f-8adf-40a4-a798-63804cd1d9b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OCR" minOccurs="0"/>
                <xsd:element ref="ns4:MediaServiceGenerationTime" minOccurs="0"/>
                <xsd:element ref="ns4:MediaServiceEventHashCode"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6006d1-6196-4d68-969d-e68c70542402"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ee6c9f-8adf-40a4-a798-63804cd1d9b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09E745-7CB9-4A17-93FA-D647531EB8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6006d1-6196-4d68-969d-e68c70542402"/>
    <ds:schemaRef ds:uri="a8ee6c9f-8adf-40a4-a798-63804cd1d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C7B5A8-5439-4F3F-B19F-299299373B00}">
  <ds:schemaRefs>
    <ds:schemaRef ds:uri="http://purl.org/dc/elements/1.1/"/>
    <ds:schemaRef ds:uri="http://purl.org/dc/terms/"/>
    <ds:schemaRef ds:uri="http://schemas.microsoft.com/office/2006/documentManagement/types"/>
    <ds:schemaRef ds:uri="http://www.w3.org/XML/1998/namespace"/>
    <ds:schemaRef ds:uri="http://purl.org/dc/dcmitype/"/>
    <ds:schemaRef ds:uri="a8ee6c9f-8adf-40a4-a798-63804cd1d9b7"/>
    <ds:schemaRef ds:uri="http://schemas.microsoft.com/office/infopath/2007/PartnerControls"/>
    <ds:schemaRef ds:uri="http://schemas.openxmlformats.org/package/2006/metadata/core-properties"/>
    <ds:schemaRef ds:uri="8e6006d1-6196-4d68-969d-e68c70542402"/>
    <ds:schemaRef ds:uri="http://schemas.microsoft.com/office/2006/metadata/properties"/>
  </ds:schemaRefs>
</ds:datastoreItem>
</file>

<file path=customXml/itemProps3.xml><?xml version="1.0" encoding="utf-8"?>
<ds:datastoreItem xmlns:ds="http://schemas.openxmlformats.org/officeDocument/2006/customXml" ds:itemID="{F11F6A1E-84AC-44C8-BF34-3D6734B7CB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752</TotalTime>
  <Words>246</Words>
  <Application>Microsoft Office PowerPoint</Application>
  <PresentationFormat>Personnalisé</PresentationFormat>
  <Paragraphs>54</Paragraphs>
  <Slides>2</Slides>
  <Notes>0</Notes>
  <HiddenSlides>0</HiddenSlides>
  <MMClips>0</MMClips>
  <ScaleCrop>false</ScaleCrop>
  <HeadingPairs>
    <vt:vector size="4" baseType="variant">
      <vt:variant>
        <vt:lpstr>Thème</vt:lpstr>
      </vt:variant>
      <vt:variant>
        <vt:i4>1</vt:i4>
      </vt:variant>
      <vt:variant>
        <vt:lpstr>Titres des diapositives</vt:lpstr>
      </vt:variant>
      <vt:variant>
        <vt:i4>2</vt:i4>
      </vt:variant>
    </vt:vector>
  </HeadingPairs>
  <TitlesOfParts>
    <vt:vector size="3" baseType="lpstr">
      <vt:lpstr>Thème Office</vt:lpstr>
      <vt:lpstr>Diapositive 1</vt:lpstr>
      <vt:lpstr>Diapositive 2</vt:lpstr>
    </vt:vector>
  </TitlesOfParts>
  <Company>Région Grand Est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GUTH Sarah</dc:creator>
  <cp:lastModifiedBy>UTILISATEUR</cp:lastModifiedBy>
  <cp:revision>54</cp:revision>
  <dcterms:created xsi:type="dcterms:W3CDTF">2022-06-14T15:29:56Z</dcterms:created>
  <dcterms:modified xsi:type="dcterms:W3CDTF">2025-01-15T14:59:37Z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0x01010026ADE31F43431C4C920CC4BF501E2E95</vt:lpwstr>
  </property>
</Properties>
</file>